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6" r:id="rId3"/>
    <p:sldId id="279" r:id="rId4"/>
    <p:sldId id="275" r:id="rId5"/>
    <p:sldId id="257" r:id="rId6"/>
    <p:sldId id="258" r:id="rId7"/>
    <p:sldId id="259" r:id="rId8"/>
    <p:sldId id="260" r:id="rId9"/>
    <p:sldId id="262" r:id="rId10"/>
    <p:sldId id="261" r:id="rId11"/>
    <p:sldId id="264" r:id="rId12"/>
    <p:sldId id="263" r:id="rId13"/>
    <p:sldId id="265" r:id="rId14"/>
    <p:sldId id="266" r:id="rId15"/>
    <p:sldId id="298" r:id="rId16"/>
    <p:sldId id="291" r:id="rId17"/>
    <p:sldId id="294" r:id="rId18"/>
    <p:sldId id="292" r:id="rId19"/>
    <p:sldId id="293" r:id="rId20"/>
    <p:sldId id="267" r:id="rId21"/>
    <p:sldId id="268" r:id="rId22"/>
    <p:sldId id="295" r:id="rId23"/>
    <p:sldId id="269" r:id="rId24"/>
    <p:sldId id="273" r:id="rId25"/>
    <p:sldId id="274" r:id="rId26"/>
    <p:sldId id="280" r:id="rId27"/>
    <p:sldId id="281" r:id="rId28"/>
    <p:sldId id="270" r:id="rId29"/>
    <p:sldId id="271" r:id="rId30"/>
    <p:sldId id="283" r:id="rId31"/>
    <p:sldId id="286" r:id="rId32"/>
    <p:sldId id="287" r:id="rId33"/>
    <p:sldId id="277" r:id="rId34"/>
    <p:sldId id="278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69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pic>
        <p:nvPicPr>
          <p:cNvPr id="1026" name="Picture 2" descr="C:\Documents and Settings\HomePC\My Documents\Brett\SOMS\SOMS Banner.jp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352800" y="6526560"/>
            <a:ext cx="2495550" cy="33144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pic>
        <p:nvPicPr>
          <p:cNvPr id="8" name="Picture 2" descr="C:\Documents and Settings\HomePC\My Documents\Brett\SOMS\SOMS Banner.jp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352800" y="6526560"/>
            <a:ext cx="2495550" cy="33144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pic>
        <p:nvPicPr>
          <p:cNvPr id="23" name="Picture 2" descr="C:\Documents and Settings\HomePC\My Documents\Brett\SOMS\SOMS Banner.jp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352800" y="6526560"/>
            <a:ext cx="2495550" cy="33144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Documents and Settings\HomePC\My Documents\Brett\SOMS\SOMS Banner.jp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352800" y="6526560"/>
            <a:ext cx="2495550" cy="33144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pic>
        <p:nvPicPr>
          <p:cNvPr id="18" name="Picture 2" descr="C:\Documents and Settings\HomePC\My Documents\Brett\SOMS\SOMS Banner.jpg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3352800" y="6526560"/>
            <a:ext cx="2495550" cy="331440"/>
          </a:xfrm>
          <a:prstGeom prst="rect">
            <a:avLst/>
          </a:prstGeom>
          <a:noFill/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mold101.files.wordpress.com/2008/05/canadian-flag1.jpg" TargetMode="External"/><Relationship Id="rId4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gi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4" Type="http://schemas.openxmlformats.org/officeDocument/2006/relationships/hyperlink" Target="http://mold101.files.wordpress.com/2008/05/canadian-flag1.jpg" TargetMode="External"/><Relationship Id="rId5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gi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Relationship Id="rId3" Type="http://schemas.openxmlformats.org/officeDocument/2006/relationships/image" Target="../media/image13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4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png"/><Relationship Id="rId3" Type="http://schemas.openxmlformats.org/officeDocument/2006/relationships/image" Target="../media/image17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oooe.net/home" TargetMode="External"/><Relationship Id="rId4" Type="http://schemas.openxmlformats.org/officeDocument/2006/relationships/image" Target="../media/image22.gi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Alveolar cleft repair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Brett A. </a:t>
            </a:r>
            <a:r>
              <a:rPr lang="en-US" dirty="0" err="1" smtClean="0"/>
              <a:t>Ueeck</a:t>
            </a:r>
            <a:r>
              <a:rPr lang="en-US" dirty="0"/>
              <a:t> </a:t>
            </a:r>
            <a:r>
              <a:rPr lang="en-US" dirty="0" smtClean="0"/>
              <a:t>DMD, MD, FACS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Gingivoperioplasty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Effect on Growth</a:t>
            </a:r>
          </a:p>
          <a:p>
            <a:pPr lvl="1"/>
            <a:r>
              <a:rPr lang="en-US" dirty="0" smtClean="0"/>
              <a:t>Early GPP (</a:t>
            </a:r>
            <a:r>
              <a:rPr lang="en-US" dirty="0" err="1" smtClean="0"/>
              <a:t>Skoog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Conclusive: Negative Impact</a:t>
            </a:r>
          </a:p>
          <a:p>
            <a:pPr lvl="1"/>
            <a:r>
              <a:rPr lang="en-US" dirty="0" smtClean="0"/>
              <a:t>Millard and </a:t>
            </a:r>
            <a:r>
              <a:rPr lang="en-US" dirty="0" err="1" smtClean="0"/>
              <a:t>Lathum</a:t>
            </a:r>
            <a:endParaRPr lang="en-US" dirty="0" smtClean="0"/>
          </a:p>
          <a:p>
            <a:pPr lvl="2"/>
            <a:r>
              <a:rPr lang="en-US" dirty="0" smtClean="0"/>
              <a:t>Somewhat inconclusive</a:t>
            </a:r>
          </a:p>
          <a:p>
            <a:pPr lvl="3"/>
            <a:r>
              <a:rPr lang="en-US" dirty="0" smtClean="0"/>
              <a:t>Patient follow-up, number of patients, etc</a:t>
            </a:r>
          </a:p>
          <a:p>
            <a:pPr lvl="1"/>
            <a:r>
              <a:rPr lang="en-US" dirty="0" smtClean="0"/>
              <a:t>Grayson</a:t>
            </a:r>
          </a:p>
          <a:p>
            <a:pPr lvl="2"/>
            <a:r>
              <a:rPr lang="en-US" dirty="0" smtClean="0"/>
              <a:t>No negative growth outcomes</a:t>
            </a:r>
          </a:p>
          <a:p>
            <a:pPr lvl="1"/>
            <a:r>
              <a:rPr lang="en-US" dirty="0" err="1" smtClean="0"/>
              <a:t>Matic</a:t>
            </a:r>
            <a:endParaRPr lang="en-US" dirty="0" smtClean="0"/>
          </a:p>
          <a:p>
            <a:pPr lvl="2"/>
            <a:r>
              <a:rPr lang="en-US" dirty="0" smtClean="0"/>
              <a:t>Potential for growth attenuation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Gingivoperioplasty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Negative Outcomes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Positive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Missing primary teeth and alteration in eruption</a:t>
            </a:r>
          </a:p>
          <a:p>
            <a:r>
              <a:rPr lang="en-US" dirty="0" smtClean="0"/>
              <a:t>Missing permanent central incisors and higher rate of missing lateral incisors</a:t>
            </a:r>
          </a:p>
          <a:p>
            <a:r>
              <a:rPr lang="en-US" dirty="0" smtClean="0"/>
              <a:t>Malformed teeth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Normalized eruption of primary teeth</a:t>
            </a:r>
          </a:p>
          <a:p>
            <a:r>
              <a:rPr lang="en-US" dirty="0" smtClean="0"/>
              <a:t>No difference in number of missing teeth</a:t>
            </a:r>
          </a:p>
          <a:p>
            <a:r>
              <a:rPr lang="en-US" dirty="0" smtClean="0"/>
              <a:t>Better periodontal health and support for permanent teeth adjacent to the cleft</a:t>
            </a:r>
          </a:p>
          <a:p>
            <a:r>
              <a:rPr lang="en-US" dirty="0" smtClean="0"/>
              <a:t>Stabilized arches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85800" y="1295400"/>
            <a:ext cx="78188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11480" lvl="0" indent="-342900">
              <a:spcBef>
                <a:spcPts val="700"/>
              </a:spcBef>
              <a:buClr>
                <a:srgbClr val="FFFF66"/>
              </a:buClr>
              <a:buSzPct val="95000"/>
              <a:buFont typeface="Wingdings"/>
              <a:buChar char=""/>
            </a:pPr>
            <a:r>
              <a:rPr lang="en-US" sz="3200" dirty="0" smtClean="0">
                <a:solidFill>
                  <a:prstClr val="white"/>
                </a:solidFill>
              </a:rPr>
              <a:t>Effect on the Dentition – Quite Variable</a:t>
            </a:r>
            <a:endParaRPr lang="en-US" sz="3200" dirty="0">
              <a:solidFill>
                <a:prstClr val="white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Gingivoperioplasty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Overall</a:t>
            </a:r>
          </a:p>
          <a:p>
            <a:pPr lvl="1"/>
            <a:r>
              <a:rPr lang="en-US" dirty="0" smtClean="0"/>
              <a:t>Holds promise for superior alveolar repair</a:t>
            </a:r>
          </a:p>
          <a:p>
            <a:pPr lvl="1"/>
            <a:r>
              <a:rPr lang="en-US" dirty="0" smtClean="0"/>
              <a:t>Requires a </a:t>
            </a:r>
            <a:r>
              <a:rPr lang="en-US" i="1" dirty="0" smtClean="0"/>
              <a:t>dedicated</a:t>
            </a:r>
            <a:r>
              <a:rPr lang="en-US" dirty="0" smtClean="0"/>
              <a:t> </a:t>
            </a:r>
            <a:r>
              <a:rPr lang="en-US" u="sng" dirty="0" smtClean="0"/>
              <a:t>and</a:t>
            </a:r>
            <a:r>
              <a:rPr lang="en-US" dirty="0" smtClean="0"/>
              <a:t> </a:t>
            </a:r>
            <a:r>
              <a:rPr lang="en-US" i="1" dirty="0" smtClean="0"/>
              <a:t>well trained team </a:t>
            </a:r>
            <a:r>
              <a:rPr lang="en-US" dirty="0" smtClean="0"/>
              <a:t>for best  results</a:t>
            </a:r>
          </a:p>
          <a:p>
            <a:pPr lvl="1"/>
            <a:r>
              <a:rPr lang="en-US" dirty="0" smtClean="0"/>
              <a:t>Surgeon dependent – technique sensitive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Secondary Bone Grafting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Timing</a:t>
            </a:r>
          </a:p>
          <a:p>
            <a:pPr lvl="1"/>
            <a:r>
              <a:rPr lang="en-US" dirty="0" smtClean="0"/>
              <a:t>Early</a:t>
            </a:r>
          </a:p>
          <a:p>
            <a:pPr lvl="2"/>
            <a:r>
              <a:rPr lang="en-US" dirty="0" smtClean="0"/>
              <a:t>Age 7-9: At the time of central incisor eruption</a:t>
            </a:r>
          </a:p>
          <a:p>
            <a:pPr lvl="1"/>
            <a:r>
              <a:rPr lang="en-US" dirty="0" smtClean="0"/>
              <a:t>Late</a:t>
            </a:r>
          </a:p>
          <a:p>
            <a:pPr lvl="2"/>
            <a:r>
              <a:rPr lang="en-US" dirty="0" smtClean="0"/>
              <a:t>Age 9-11: Canine root  2/3</a:t>
            </a:r>
            <a:r>
              <a:rPr lang="en-US" baseline="30000" dirty="0" smtClean="0"/>
              <a:t>rds</a:t>
            </a:r>
            <a:r>
              <a:rPr lang="en-US" dirty="0" smtClean="0"/>
              <a:t> formed</a:t>
            </a:r>
          </a:p>
          <a:p>
            <a:r>
              <a:rPr lang="en-US" dirty="0" err="1" smtClean="0"/>
              <a:t>Autogenous</a:t>
            </a:r>
            <a:r>
              <a:rPr lang="en-US" dirty="0" smtClean="0"/>
              <a:t> Donor Sites</a:t>
            </a:r>
          </a:p>
          <a:p>
            <a:pPr lvl="1"/>
            <a:r>
              <a:rPr lang="en-US" dirty="0" smtClean="0"/>
              <a:t>Iliac Crest		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» </a:t>
            </a:r>
            <a:r>
              <a:rPr lang="en-US" sz="2400" dirty="0" smtClean="0"/>
              <a:t>Rib</a:t>
            </a:r>
          </a:p>
          <a:p>
            <a:pPr lvl="1"/>
            <a:r>
              <a:rPr lang="en-US" dirty="0" smtClean="0"/>
              <a:t>Cranium		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» </a:t>
            </a:r>
            <a:r>
              <a:rPr lang="en-US" sz="2400" dirty="0" smtClean="0"/>
              <a:t>Tibia</a:t>
            </a:r>
          </a:p>
          <a:p>
            <a:pPr lvl="1"/>
            <a:r>
              <a:rPr lang="en-US" dirty="0" smtClean="0"/>
              <a:t>Mandible</a:t>
            </a:r>
          </a:p>
          <a:p>
            <a:r>
              <a:rPr lang="en-US" dirty="0" smtClean="0"/>
              <a:t>rhBMP-2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143000"/>
            <a:ext cx="65532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11480" lvl="0" indent="-342900">
              <a:spcBef>
                <a:spcPts val="700"/>
              </a:spcBef>
              <a:buClr>
                <a:srgbClr val="FFFF66"/>
              </a:buClr>
              <a:buSzPct val="95000"/>
            </a:pPr>
            <a:r>
              <a:rPr lang="en-US" sz="3000" b="1" dirty="0">
                <a:solidFill>
                  <a:schemeClr val="accent2">
                    <a:lumMod val="75000"/>
                  </a:schemeClr>
                </a:solidFill>
              </a:rPr>
              <a:t>Current preferred method of repair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Secondary Bone Grafting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Iliac Crest Bone Graft</a:t>
            </a:r>
          </a:p>
          <a:p>
            <a:pPr lvl="1"/>
            <a:r>
              <a:rPr lang="en-US" dirty="0" smtClean="0"/>
              <a:t>Boyne 1972 – first introduction of secondary graft</a:t>
            </a:r>
          </a:p>
          <a:p>
            <a:pPr lvl="1"/>
            <a:r>
              <a:rPr lang="en-US" dirty="0" smtClean="0"/>
              <a:t>Considered the “Gold Standard”</a:t>
            </a:r>
          </a:p>
          <a:p>
            <a:r>
              <a:rPr lang="en-US" dirty="0" err="1" smtClean="0"/>
              <a:t>Mandibular</a:t>
            </a:r>
            <a:r>
              <a:rPr lang="en-US" dirty="0" smtClean="0"/>
              <a:t>  Bone Graft</a:t>
            </a:r>
          </a:p>
          <a:p>
            <a:pPr lvl="1"/>
            <a:r>
              <a:rPr lang="en-US" dirty="0" err="1" smtClean="0"/>
              <a:t>Bosker</a:t>
            </a:r>
            <a:r>
              <a:rPr lang="en-US" dirty="0" smtClean="0"/>
              <a:t> 1980</a:t>
            </a:r>
          </a:p>
          <a:p>
            <a:r>
              <a:rPr lang="en-US" dirty="0" smtClean="0"/>
              <a:t>Cranial Bone Graft</a:t>
            </a:r>
          </a:p>
          <a:p>
            <a:pPr lvl="1"/>
            <a:r>
              <a:rPr lang="en-US" dirty="0" err="1" smtClean="0"/>
              <a:t>Tessier</a:t>
            </a:r>
            <a:r>
              <a:rPr lang="en-US" dirty="0" smtClean="0"/>
              <a:t> 1982</a:t>
            </a:r>
          </a:p>
          <a:p>
            <a:pPr lvl="1"/>
            <a:r>
              <a:rPr lang="en-US" dirty="0" smtClean="0"/>
              <a:t>J.D. Smith 1973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091625"/>
            <a:ext cx="58444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11480" lvl="0" indent="-342900">
              <a:spcBef>
                <a:spcPts val="700"/>
              </a:spcBef>
              <a:buClr>
                <a:srgbClr val="FFFF66"/>
              </a:buClr>
              <a:buSzPct val="95000"/>
            </a:pP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Donor Sites – </a:t>
            </a:r>
            <a:r>
              <a:rPr lang="en-US" sz="3200" b="1" dirty="0" err="1" smtClean="0">
                <a:solidFill>
                  <a:schemeClr val="accent2">
                    <a:lumMod val="75000"/>
                  </a:schemeClr>
                </a:solidFill>
              </a:rPr>
              <a:t>Autogenous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 Bone</a:t>
            </a:r>
            <a:endParaRPr lang="en-US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Difference in Graft Donor Sites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2819400" cy="639762"/>
          </a:xfrm>
        </p:spPr>
        <p:txBody>
          <a:bodyPr/>
          <a:lstStyle/>
          <a:p>
            <a:r>
              <a:rPr lang="en-US" dirty="0" smtClean="0"/>
              <a:t>ICBG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3"/>
          </p:nvPr>
        </p:nvSpPr>
        <p:spPr>
          <a:xfrm>
            <a:off x="3276600" y="1809750"/>
            <a:ext cx="2819399" cy="639762"/>
          </a:xfrm>
        </p:spPr>
        <p:txBody>
          <a:bodyPr/>
          <a:lstStyle/>
          <a:p>
            <a:r>
              <a:rPr lang="en-US" dirty="0" smtClean="0"/>
              <a:t>Mandible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2819400" cy="3959352"/>
          </a:xfrm>
        </p:spPr>
        <p:txBody>
          <a:bodyPr/>
          <a:lstStyle/>
          <a:p>
            <a:r>
              <a:rPr lang="en-US" dirty="0" smtClean="0"/>
              <a:t>Visible scar</a:t>
            </a:r>
          </a:p>
          <a:p>
            <a:r>
              <a:rPr lang="en-US" dirty="0" smtClean="0"/>
              <a:t>Pain</a:t>
            </a:r>
          </a:p>
          <a:p>
            <a:r>
              <a:rPr lang="en-US" dirty="0" smtClean="0"/>
              <a:t>Gait disturbance</a:t>
            </a:r>
          </a:p>
          <a:p>
            <a:r>
              <a:rPr lang="en-US" dirty="0" smtClean="0"/>
              <a:t>Second surgical field</a:t>
            </a:r>
          </a:p>
          <a:p>
            <a:r>
              <a:rPr lang="en-US" dirty="0" smtClean="0"/>
              <a:t>Reliable quantity</a:t>
            </a:r>
          </a:p>
          <a:p>
            <a:r>
              <a:rPr lang="en-US" dirty="0" smtClean="0"/>
              <a:t>Reliable quality</a:t>
            </a:r>
          </a:p>
          <a:p>
            <a:r>
              <a:rPr lang="en-US" dirty="0" smtClean="0"/>
              <a:t>Reliable success </a:t>
            </a:r>
          </a:p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3276600" y="2459037"/>
            <a:ext cx="2819399" cy="3959352"/>
          </a:xfrm>
        </p:spPr>
        <p:txBody>
          <a:bodyPr/>
          <a:lstStyle/>
          <a:p>
            <a:r>
              <a:rPr lang="en-US" dirty="0" smtClean="0"/>
              <a:t>No visible scar</a:t>
            </a:r>
          </a:p>
          <a:p>
            <a:r>
              <a:rPr lang="en-US" dirty="0" smtClean="0"/>
              <a:t>Pain</a:t>
            </a:r>
          </a:p>
          <a:p>
            <a:r>
              <a:rPr lang="en-US" dirty="0" smtClean="0"/>
              <a:t>No gait issues</a:t>
            </a:r>
          </a:p>
          <a:p>
            <a:r>
              <a:rPr lang="en-US" dirty="0" smtClean="0"/>
              <a:t>Single surgical field</a:t>
            </a:r>
          </a:p>
          <a:p>
            <a:r>
              <a:rPr lang="en-US" dirty="0" smtClean="0"/>
              <a:t>Quantity?</a:t>
            </a:r>
          </a:p>
          <a:p>
            <a:r>
              <a:rPr lang="en-US" dirty="0" smtClean="0"/>
              <a:t>Reliable quality</a:t>
            </a:r>
          </a:p>
          <a:p>
            <a:r>
              <a:rPr lang="en-US" dirty="0" smtClean="0"/>
              <a:t>Reliable success</a:t>
            </a:r>
            <a:endParaRPr lang="en-US" dirty="0"/>
          </a:p>
        </p:txBody>
      </p:sp>
      <p:sp>
        <p:nvSpPr>
          <p:cNvPr id="8" name="Text Placeholder 3"/>
          <p:cNvSpPr txBox="1">
            <a:spLocks/>
          </p:cNvSpPr>
          <p:nvPr/>
        </p:nvSpPr>
        <p:spPr>
          <a:xfrm>
            <a:off x="6096000" y="1828800"/>
            <a:ext cx="2819400" cy="63976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73152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lang="en-US" sz="2400" b="1" dirty="0" smtClean="0">
                <a:solidFill>
                  <a:schemeClr val="accent2"/>
                </a:solidFill>
              </a:rPr>
              <a:t>Cranial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Content Placeholder 4"/>
          <p:cNvSpPr txBox="1">
            <a:spLocks/>
          </p:cNvSpPr>
          <p:nvPr/>
        </p:nvSpPr>
        <p:spPr>
          <a:xfrm>
            <a:off x="6096000" y="2438400"/>
            <a:ext cx="2819400" cy="39593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Char char="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Visible scar</a:t>
            </a: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Char char=""/>
              <a:tabLst/>
              <a:defRPr/>
            </a:pPr>
            <a:r>
              <a:rPr lang="en-US" sz="2400" dirty="0" smtClean="0"/>
              <a:t>Less pain</a:t>
            </a: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Char char="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 gait issues</a:t>
            </a: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Char char=""/>
              <a:tabLst/>
              <a:defRPr/>
            </a:pPr>
            <a:r>
              <a:rPr lang="en-US" sz="2400" dirty="0" smtClean="0"/>
              <a:t>Single surgical field</a:t>
            </a: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Char char="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Reliable quantity</a:t>
            </a: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Char char=""/>
              <a:tabLst/>
              <a:defRPr/>
            </a:pPr>
            <a:r>
              <a:rPr lang="en-US" sz="2400" dirty="0" smtClean="0"/>
              <a:t>Reliable quality</a:t>
            </a:r>
          </a:p>
          <a:p>
            <a:pPr marL="411480" marR="0" lvl="0" indent="-3429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Char char="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uccessful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0" y="6096000"/>
            <a:ext cx="2667000" cy="193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52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33600" y="6096000"/>
            <a:ext cx="377190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530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19800" y="6324600"/>
            <a:ext cx="2895600" cy="216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Secondary Bone Grafting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Impact on Growth</a:t>
            </a:r>
          </a:p>
          <a:p>
            <a:pPr lvl="1"/>
            <a:r>
              <a:rPr lang="en-US" dirty="0" smtClean="0"/>
              <a:t>Timing of the graft important</a:t>
            </a:r>
          </a:p>
          <a:p>
            <a:pPr lvl="1"/>
            <a:r>
              <a:rPr lang="en-US" dirty="0" smtClean="0"/>
              <a:t>Operative technique?</a:t>
            </a:r>
          </a:p>
          <a:p>
            <a:r>
              <a:rPr lang="en-US" dirty="0" smtClean="0"/>
              <a:t>Selection criteria?</a:t>
            </a:r>
          </a:p>
          <a:p>
            <a:pPr lvl="1"/>
            <a:r>
              <a:rPr lang="en-US" dirty="0" smtClean="0"/>
              <a:t>Significant growth retardation – need orthognathic surgery – wait to graft?</a:t>
            </a:r>
          </a:p>
          <a:p>
            <a:pPr lvl="1"/>
            <a:r>
              <a:rPr lang="en-US" dirty="0" smtClean="0"/>
              <a:t>Absence of lateral incisor/impacted canine – wait to graft?</a:t>
            </a:r>
          </a:p>
          <a:p>
            <a:pPr lvl="1"/>
            <a:r>
              <a:rPr lang="en-US" dirty="0" smtClean="0"/>
              <a:t>Large, unfavorable clefts – 2 stage repair? Single stage with tongue flap?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57800" y="1143000"/>
            <a:ext cx="34067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accent2"/>
                </a:solidFill>
              </a:rPr>
              <a:t>Considerations…</a:t>
            </a:r>
            <a:endParaRPr lang="en-US" sz="36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Secondary Bone Grafting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Further Topics of Consideration</a:t>
            </a:r>
          </a:p>
          <a:p>
            <a:pPr lvl="1"/>
            <a:r>
              <a:rPr lang="en-US" dirty="0" smtClean="0"/>
              <a:t>Flap design – degree of periosteal elevation</a:t>
            </a:r>
          </a:p>
          <a:p>
            <a:pPr lvl="1"/>
            <a:r>
              <a:rPr lang="en-US" dirty="0" smtClean="0"/>
              <a:t>BCLCP – stage repair? </a:t>
            </a:r>
          </a:p>
          <a:p>
            <a:pPr lvl="1"/>
            <a:r>
              <a:rPr lang="en-US" dirty="0" smtClean="0"/>
              <a:t>Splinting post repair</a:t>
            </a:r>
          </a:p>
          <a:p>
            <a:pPr lvl="1"/>
            <a:r>
              <a:rPr lang="en-US" dirty="0" smtClean="0"/>
              <a:t>Dressing</a:t>
            </a:r>
          </a:p>
          <a:p>
            <a:pPr lvl="1"/>
            <a:r>
              <a:rPr lang="en-US" dirty="0" smtClean="0"/>
              <a:t>PO diet</a:t>
            </a:r>
          </a:p>
          <a:p>
            <a:pPr lvl="1"/>
            <a:r>
              <a:rPr lang="en-US" dirty="0" smtClean="0"/>
              <a:t>Antibiotics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Secondary Bone Grafting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52600"/>
            <a:ext cx="7772400" cy="4572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Ross (1987) – </a:t>
            </a:r>
            <a:r>
              <a:rPr lang="en-US" sz="2400" dirty="0" smtClean="0"/>
              <a:t>multicenter comparison of UCLCP grafted patients age 4-10</a:t>
            </a:r>
          </a:p>
          <a:p>
            <a:pPr lvl="1"/>
            <a:r>
              <a:rPr lang="en-US" dirty="0" smtClean="0"/>
              <a:t>Marked deficiency in anterior upper-facial height compared to non-grafted patients at age 15</a:t>
            </a:r>
          </a:p>
          <a:p>
            <a:pPr lvl="1"/>
            <a:r>
              <a:rPr lang="en-US" dirty="0" smtClean="0"/>
              <a:t>Grafted group age 9-12 showed no difference in non-grafted group.</a:t>
            </a:r>
          </a:p>
          <a:p>
            <a:pPr lvl="1"/>
            <a:r>
              <a:rPr lang="en-US" dirty="0" smtClean="0"/>
              <a:t>Confounded study</a:t>
            </a:r>
          </a:p>
          <a:p>
            <a:pPr lvl="1"/>
            <a:endParaRPr lang="en-US" dirty="0" smtClean="0"/>
          </a:p>
          <a:p>
            <a:r>
              <a:rPr lang="en-US" dirty="0" err="1" smtClean="0"/>
              <a:t>Brättstrom</a:t>
            </a:r>
            <a:r>
              <a:rPr lang="en-US" dirty="0" smtClean="0"/>
              <a:t> </a:t>
            </a:r>
            <a:r>
              <a:rPr lang="en-US" dirty="0" err="1" smtClean="0"/>
              <a:t>etal</a:t>
            </a:r>
            <a:r>
              <a:rPr lang="en-US" dirty="0" smtClean="0"/>
              <a:t> (1992) – </a:t>
            </a:r>
            <a:r>
              <a:rPr lang="en-US" sz="2400" dirty="0" smtClean="0"/>
              <a:t>comparison of 85 UCLCP pts with primary graft, secondary graft, and no graft</a:t>
            </a:r>
          </a:p>
          <a:p>
            <a:pPr lvl="1"/>
            <a:r>
              <a:rPr lang="en-US" dirty="0" smtClean="0"/>
              <a:t>Primary – poor growth</a:t>
            </a:r>
          </a:p>
          <a:p>
            <a:pPr lvl="1"/>
            <a:r>
              <a:rPr lang="en-US" dirty="0" smtClean="0"/>
              <a:t>Secondary – after incisors before canine had better growth</a:t>
            </a:r>
          </a:p>
          <a:p>
            <a:pPr lvl="1"/>
            <a:r>
              <a:rPr lang="en-US" dirty="0" smtClean="0"/>
              <a:t>Non-grafted patients had the best growth</a:t>
            </a:r>
          </a:p>
          <a:p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533400" y="1143000"/>
            <a:ext cx="843051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Facial Growth Outcomes in the Grafted Patient</a:t>
            </a:r>
            <a:endParaRPr lang="en-US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51202" name="Picture 2" descr="http://www.surfblogspot.com/wp-content/uploads/2008/07/norwegian-flag-norway-surfing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4343400"/>
            <a:ext cx="659054" cy="399668"/>
          </a:xfrm>
          <a:prstGeom prst="rect">
            <a:avLst/>
          </a:prstGeom>
          <a:noFill/>
        </p:spPr>
      </p:pic>
      <p:pic>
        <p:nvPicPr>
          <p:cNvPr id="6" name="Picture 2" descr="http://www.surfblogspot.com/wp-content/uploads/2008/07/norwegian-flag-norway-surfing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2343532"/>
            <a:ext cx="659054" cy="399668"/>
          </a:xfrm>
          <a:prstGeom prst="rect">
            <a:avLst/>
          </a:prstGeom>
          <a:noFill/>
        </p:spPr>
      </p:pic>
      <p:pic>
        <p:nvPicPr>
          <p:cNvPr id="7" name="Picture 14" descr="http://mold101.files.wordpress.com/2008/05/canadian-flag1.jpg?w=300&amp;h=196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1811529"/>
            <a:ext cx="671804" cy="4389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12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Secondary Bone Grafting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Semb (1988) – </a:t>
            </a:r>
            <a:r>
              <a:rPr lang="en-US" sz="2000" dirty="0" smtClean="0"/>
              <a:t>National Center of </a:t>
            </a:r>
            <a:r>
              <a:rPr lang="en-US" sz="2000" dirty="0" err="1" smtClean="0"/>
              <a:t>Logopedics</a:t>
            </a:r>
            <a:r>
              <a:rPr lang="en-US" sz="2000" dirty="0" smtClean="0"/>
              <a:t>, Oslo, Norway</a:t>
            </a:r>
          </a:p>
          <a:p>
            <a:pPr lvl="1"/>
            <a:r>
              <a:rPr lang="en-US" dirty="0" smtClean="0"/>
              <a:t>no difference in growth among UCLCP children grafted between the ages of 8 and 12 compared to non-grafted patients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1143000"/>
            <a:ext cx="843051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Facial Growth Outcomes in the Grafted Patient</a:t>
            </a:r>
            <a:endParaRPr lang="en-US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5" name="Picture 2" descr="http://www.surfblogspot.com/wp-content/uploads/2008/07/norwegian-flag-norway-surfing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905000"/>
            <a:ext cx="659054" cy="3996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Alveolar Repair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00200"/>
            <a:ext cx="7772400" cy="4572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Management with bone grafting first described in the early 20</a:t>
            </a:r>
            <a:r>
              <a:rPr lang="en-US" baseline="30000" dirty="0" smtClean="0"/>
              <a:t>th</a:t>
            </a:r>
            <a:r>
              <a:rPr lang="en-US" dirty="0" smtClean="0"/>
              <a:t>  century</a:t>
            </a:r>
          </a:p>
          <a:p>
            <a:pPr lvl="1"/>
            <a:r>
              <a:rPr lang="en-US" dirty="0" err="1" smtClean="0"/>
              <a:t>Lexer</a:t>
            </a:r>
            <a:r>
              <a:rPr lang="en-US" dirty="0" smtClean="0"/>
              <a:t> 1908, </a:t>
            </a:r>
            <a:r>
              <a:rPr lang="en-US" dirty="0" err="1" smtClean="0"/>
              <a:t>Drachter</a:t>
            </a:r>
            <a:r>
              <a:rPr lang="en-US" dirty="0" smtClean="0"/>
              <a:t> 1914</a:t>
            </a:r>
          </a:p>
          <a:p>
            <a:r>
              <a:rPr lang="en-US" dirty="0" smtClean="0"/>
              <a:t>50 years passed without any progress</a:t>
            </a:r>
          </a:p>
          <a:p>
            <a:r>
              <a:rPr lang="en-US" dirty="0" smtClean="0"/>
              <a:t>Mid 1950’s increase in primary bone grafting</a:t>
            </a:r>
          </a:p>
          <a:p>
            <a:r>
              <a:rPr lang="en-US" dirty="0" smtClean="0"/>
              <a:t>1960’s:  Increasing evidence primary bone grafting had negative impact on growth</a:t>
            </a:r>
          </a:p>
          <a:p>
            <a:r>
              <a:rPr lang="en-US" dirty="0" smtClean="0"/>
              <a:t>1970’s:  Secondary bone grafting introduced by Boyne/Sands and becoming treatment of choice</a:t>
            </a:r>
          </a:p>
          <a:p>
            <a:r>
              <a:rPr lang="en-US" dirty="0" smtClean="0"/>
              <a:t>1980-90’s:  Continued research in donor sites, alveolar molding, GPP, growth and overall outcomes</a:t>
            </a:r>
          </a:p>
          <a:p>
            <a:r>
              <a:rPr lang="en-US" dirty="0" smtClean="0"/>
              <a:t>Early 21</a:t>
            </a:r>
            <a:r>
              <a:rPr lang="en-US" baseline="30000" dirty="0" smtClean="0"/>
              <a:t>st</a:t>
            </a:r>
            <a:r>
              <a:rPr lang="en-US" dirty="0" smtClean="0"/>
              <a:t> Century: rhBMP-2, Stem cells, implants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cpcj.allenpress.com.liboff.ohsu.edu/images/index2_r1_c1_r1_c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"/>
            <a:ext cx="6905625" cy="581026"/>
          </a:xfrm>
          <a:prstGeom prst="rect">
            <a:avLst/>
          </a:prstGeom>
          <a:noFill/>
        </p:spPr>
      </p:pic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74289" y="533400"/>
            <a:ext cx="8536311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 Helvetica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 Helvetica"/>
              </a:rPr>
              <a:t>Effect of Alveolar Bone Grafting in the Mixed Dentition on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 Helvetica"/>
              </a:rPr>
              <a:t>Maxillary Growth in Complete Unilateral Cleft Lip and Palate Patients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 Helvetica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 Helvetica"/>
              </a:rPr>
              <a:t>                                                </a:t>
            </a:r>
          </a:p>
        </p:txBody>
      </p:sp>
      <p:pic>
        <p:nvPicPr>
          <p:cNvPr id="11268" name="Picture 4" descr="http://cpcj.allenpress.com.liboff.ohsu.edu/images/indent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0163"/>
            <a:ext cx="142875" cy="95250"/>
          </a:xfrm>
          <a:prstGeom prst="rect">
            <a:avLst/>
          </a:prstGeom>
          <a:noFill/>
        </p:spPr>
      </p:pic>
      <p:pic>
        <p:nvPicPr>
          <p:cNvPr id="11269" name="Picture 5" descr="http://cpcj.allenpress.com.liboff.ohsu.edu/images/indent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96875"/>
            <a:ext cx="142875" cy="95250"/>
          </a:xfrm>
          <a:prstGeom prst="rect">
            <a:avLst/>
          </a:prstGeom>
          <a:noFill/>
        </p:spPr>
      </p:pic>
      <p:pic>
        <p:nvPicPr>
          <p:cNvPr id="11270" name="Picture 6" descr="http://cpcj.allenpress.com.liboff.ohsu.edu/images/indent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638" y="396875"/>
            <a:ext cx="142875" cy="95250"/>
          </a:xfrm>
          <a:prstGeom prst="rect">
            <a:avLst/>
          </a:prstGeom>
          <a:noFill/>
        </p:spPr>
      </p:pic>
      <p:pic>
        <p:nvPicPr>
          <p:cNvPr id="11271" name="Picture 7" descr="http://cpcj.allenpress.com.liboff.ohsu.edu/images/indent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5100" y="396875"/>
            <a:ext cx="142875" cy="95250"/>
          </a:xfrm>
          <a:prstGeom prst="rect">
            <a:avLst/>
          </a:prstGeom>
          <a:noFill/>
        </p:spPr>
      </p:pic>
      <p:pic>
        <p:nvPicPr>
          <p:cNvPr id="11272" name="Picture 8" descr="http://cpcj.allenpress.com.liboff.ohsu.edu/images/indent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9563" y="396875"/>
            <a:ext cx="142875" cy="95250"/>
          </a:xfrm>
          <a:prstGeom prst="rect">
            <a:avLst/>
          </a:prstGeom>
          <a:noFill/>
        </p:spPr>
      </p:pic>
      <p:pic>
        <p:nvPicPr>
          <p:cNvPr id="11273" name="Picture 9" descr="http://cpcj.allenpress.com.liboff.ohsu.edu/images/indent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4025" y="396875"/>
            <a:ext cx="142875" cy="95250"/>
          </a:xfrm>
          <a:prstGeom prst="rect">
            <a:avLst/>
          </a:prstGeom>
          <a:noFill/>
        </p:spPr>
      </p:pic>
      <p:pic>
        <p:nvPicPr>
          <p:cNvPr id="11274" name="Picture 10" descr="http://cpcj.allenpress.com.liboff.ohsu.edu/images/indent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8488" y="396875"/>
            <a:ext cx="142875" cy="95250"/>
          </a:xfrm>
          <a:prstGeom prst="rect">
            <a:avLst/>
          </a:prstGeom>
          <a:noFill/>
        </p:spPr>
      </p:pic>
      <p:pic>
        <p:nvPicPr>
          <p:cNvPr id="11275" name="Picture 11" descr="http://cpcj.allenpress.com.liboff.ohsu.edu/images/indent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0" y="396875"/>
            <a:ext cx="142875" cy="95250"/>
          </a:xfrm>
          <a:prstGeom prst="rect">
            <a:avLst/>
          </a:prstGeom>
          <a:noFill/>
        </p:spPr>
      </p:pic>
      <p:pic>
        <p:nvPicPr>
          <p:cNvPr id="11276" name="Picture 12" descr="http://cpcj.allenpress.com.liboff.ohsu.edu/images/indent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87413" y="396875"/>
            <a:ext cx="142875" cy="95250"/>
          </a:xfrm>
          <a:prstGeom prst="rect">
            <a:avLst/>
          </a:prstGeom>
          <a:noFill/>
        </p:spPr>
      </p:pic>
      <p:sp>
        <p:nvSpPr>
          <p:cNvPr id="21" name="Rectangle 20"/>
          <p:cNvSpPr/>
          <p:nvPr/>
        </p:nvSpPr>
        <p:spPr>
          <a:xfrm>
            <a:off x="228600" y="1371600"/>
            <a:ext cx="8382000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/>
              <a:t>John </a:t>
            </a:r>
            <a:r>
              <a:rPr lang="en-US" b="1" dirty="0" err="1" smtClean="0"/>
              <a:t>Daskalogiannakis</a:t>
            </a:r>
            <a:r>
              <a:rPr lang="en-US" b="1" dirty="0" smtClean="0"/>
              <a:t>, D.D.S., M.Sc.</a:t>
            </a:r>
            <a:br>
              <a:rPr lang="en-US" b="1" dirty="0" smtClean="0"/>
            </a:br>
            <a:r>
              <a:rPr lang="en-US" b="1" dirty="0" smtClean="0"/>
              <a:t>R. Bruce Ross, D.D.S., M.Sc.</a:t>
            </a:r>
            <a:r>
              <a:rPr lang="en-US" b="1" i="1" dirty="0" smtClean="0">
                <a:solidFill>
                  <a:prstClr val="white"/>
                </a:solidFill>
                <a:latin typeface="Arial" pitchFamily="34" charset="0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white"/>
                </a:solidFill>
                <a:latin typeface="Arial" pitchFamily="34" charset="0"/>
              </a:rPr>
              <a:t>The Cleft Palate-Craniofacial Journal: Vol. 34, No. 5, pp. 455–458. 1997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 smtClean="0"/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prstClr val="white"/>
              </a:solidFill>
              <a:latin typeface="Arial" pitchFamily="34" charset="0"/>
            </a:endParaRPr>
          </a:p>
        </p:txBody>
      </p:sp>
      <p:pic>
        <p:nvPicPr>
          <p:cNvPr id="11278" name="Picture 14" descr="http://mold101.files.wordpress.com/2008/05/canadian-flag1.jpg?w=300&amp;h=196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48600" y="1752600"/>
            <a:ext cx="604935" cy="3952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305800" cy="1447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Grafted group: 8.4-12.9yrs (10.3)</a:t>
            </a:r>
          </a:p>
          <a:p>
            <a:r>
              <a:rPr lang="en-US" dirty="0" smtClean="0"/>
              <a:t>Lateral </a:t>
            </a:r>
            <a:r>
              <a:rPr lang="en-US" dirty="0" err="1" smtClean="0"/>
              <a:t>cephs</a:t>
            </a:r>
            <a:r>
              <a:rPr lang="en-US" dirty="0" smtClean="0"/>
              <a:t> taken pre-grafting and 5-6years post grafting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8600" y="5442228"/>
            <a:ext cx="8382000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/>
              <a:t>John </a:t>
            </a:r>
            <a:r>
              <a:rPr lang="en-US" b="1" dirty="0" err="1" smtClean="0"/>
              <a:t>Daskalogiannakis</a:t>
            </a:r>
            <a:r>
              <a:rPr lang="en-US" b="1" dirty="0" smtClean="0"/>
              <a:t>, D.D.S., M.Sc.</a:t>
            </a:r>
            <a:br>
              <a:rPr lang="en-US" b="1" dirty="0" smtClean="0"/>
            </a:br>
            <a:r>
              <a:rPr lang="en-US" b="1" dirty="0" smtClean="0"/>
              <a:t>R. Bruce Ross, D.D.S., M.Sc.</a:t>
            </a:r>
            <a:r>
              <a:rPr lang="en-US" b="1" i="1" dirty="0" smtClean="0">
                <a:solidFill>
                  <a:prstClr val="white"/>
                </a:solidFill>
                <a:latin typeface="Arial" pitchFamily="34" charset="0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white"/>
                </a:solidFill>
                <a:latin typeface="Arial" pitchFamily="34" charset="0"/>
              </a:rPr>
              <a:t>The Cleft Palate-Craniofacial Journal: Vol. 34, No. 5, pp. 455–458. 1997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 smtClean="0"/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prstClr val="white"/>
              </a:solidFill>
              <a:latin typeface="Arial" pitchFamily="34" charset="0"/>
            </a:endParaRPr>
          </a:p>
        </p:txBody>
      </p:sp>
      <p:pic>
        <p:nvPicPr>
          <p:cNvPr id="8" name="Picture 2" descr="http://cpcj.allenpress.com.liboff.ohsu.edu/images/index2_r1_c1_r1_c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"/>
            <a:ext cx="6905625" cy="5810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Secondary bone grafting in the UCLCP patient in the age range 8-13yrs of age does not seem to negatively impact the vertical or AP maxillary growth and development.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" y="5442228"/>
            <a:ext cx="8382000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/>
              <a:t>John </a:t>
            </a:r>
            <a:r>
              <a:rPr lang="en-US" b="1" dirty="0" err="1" smtClean="0"/>
              <a:t>Daskalogiannakis</a:t>
            </a:r>
            <a:r>
              <a:rPr lang="en-US" b="1" dirty="0" smtClean="0"/>
              <a:t>, D.D.S., M.Sc.</a:t>
            </a:r>
            <a:br>
              <a:rPr lang="en-US" b="1" dirty="0" smtClean="0"/>
            </a:br>
            <a:r>
              <a:rPr lang="en-US" b="1" dirty="0" smtClean="0"/>
              <a:t>R. Bruce Ross, D.D.S., M.Sc.</a:t>
            </a:r>
            <a:r>
              <a:rPr lang="en-US" b="1" i="1" dirty="0" smtClean="0">
                <a:solidFill>
                  <a:prstClr val="white"/>
                </a:solidFill>
                <a:latin typeface="Arial" pitchFamily="34" charset="0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white"/>
                </a:solidFill>
                <a:latin typeface="Arial" pitchFamily="34" charset="0"/>
              </a:rPr>
              <a:t>The Cleft Palate-Craniofacial Journal: Vol. 34, No. 5, pp. 455–458. 1997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 smtClean="0"/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prstClr val="white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Secondary Bone Grafting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52600"/>
            <a:ext cx="6629400" cy="240744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rhBMP-2</a:t>
            </a:r>
          </a:p>
          <a:p>
            <a:pPr lvl="1"/>
            <a:r>
              <a:rPr lang="en-US" dirty="0" smtClean="0"/>
              <a:t>Recombinant Human Bone </a:t>
            </a:r>
            <a:r>
              <a:rPr lang="en-US" dirty="0" err="1" smtClean="0"/>
              <a:t>Morphogenic</a:t>
            </a:r>
            <a:r>
              <a:rPr lang="en-US" dirty="0" smtClean="0"/>
              <a:t> Protein 2 </a:t>
            </a:r>
          </a:p>
          <a:p>
            <a:pPr lvl="1"/>
            <a:r>
              <a:rPr lang="en-US" dirty="0" smtClean="0"/>
              <a:t>First discovered in 1965 by Dr. Marshall </a:t>
            </a:r>
            <a:r>
              <a:rPr lang="en-US" dirty="0" err="1" smtClean="0"/>
              <a:t>Urist</a:t>
            </a:r>
            <a:endParaRPr lang="en-US" dirty="0" smtClean="0"/>
          </a:p>
          <a:p>
            <a:pPr lvl="1"/>
            <a:r>
              <a:rPr lang="en-US" dirty="0" smtClean="0"/>
              <a:t>Now available for clinical use via Medtronic as Infuse® Bone Graft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rhBMP-2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52600"/>
            <a:ext cx="3810000" cy="4572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Growth Factor</a:t>
            </a:r>
          </a:p>
          <a:p>
            <a:pPr lvl="1"/>
            <a:r>
              <a:rPr lang="en-US" dirty="0" smtClean="0"/>
              <a:t>From the </a:t>
            </a:r>
            <a:r>
              <a:rPr lang="en-US" dirty="0" err="1" smtClean="0"/>
              <a:t>superfamily</a:t>
            </a:r>
            <a:r>
              <a:rPr lang="en-US" dirty="0" smtClean="0"/>
              <a:t> TGF-B</a:t>
            </a:r>
          </a:p>
          <a:p>
            <a:pPr lvl="1"/>
            <a:r>
              <a:rPr lang="en-US" dirty="0" smtClean="0"/>
              <a:t>Several different </a:t>
            </a:r>
            <a:r>
              <a:rPr lang="en-US" dirty="0" err="1" smtClean="0"/>
              <a:t>BMPs</a:t>
            </a:r>
            <a:r>
              <a:rPr lang="en-US" dirty="0" smtClean="0"/>
              <a:t> induce bone formation</a:t>
            </a:r>
          </a:p>
          <a:p>
            <a:pPr lvl="2"/>
            <a:r>
              <a:rPr lang="en-US" dirty="0" smtClean="0"/>
              <a:t>2, 4, 7</a:t>
            </a:r>
          </a:p>
          <a:p>
            <a:r>
              <a:rPr lang="en-US" dirty="0" smtClean="0"/>
              <a:t>BMP-2 acts early in the cascade of events and directly triggers </a:t>
            </a:r>
            <a:r>
              <a:rPr lang="en-US" dirty="0" err="1" smtClean="0"/>
              <a:t>mesenchymal</a:t>
            </a:r>
            <a:r>
              <a:rPr lang="en-US" dirty="0" smtClean="0"/>
              <a:t> cells to become </a:t>
            </a:r>
            <a:r>
              <a:rPr lang="en-US" dirty="0" err="1" smtClean="0"/>
              <a:t>osteoblasts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1340640"/>
          </a:xfrm>
        </p:spPr>
        <p:txBody>
          <a:bodyPr/>
          <a:lstStyle/>
          <a:p>
            <a:pPr lvl="2"/>
            <a:r>
              <a:rPr lang="en-US" dirty="0" smtClean="0"/>
              <a:t>The bovine ACS (absorbable collagen sponge) is important for the clinical effects of BMP-2.  Binds 95% in 15 minutes. Elutes the BMP-2 for 8-10 days. Fully </a:t>
            </a:r>
            <a:r>
              <a:rPr lang="en-US" dirty="0" err="1" smtClean="0"/>
              <a:t>resorbed</a:t>
            </a:r>
            <a:r>
              <a:rPr lang="en-US" dirty="0" smtClean="0"/>
              <a:t> in 4-10weeks.</a:t>
            </a:r>
            <a:endParaRPr lang="en-US" dirty="0"/>
          </a:p>
        </p:txBody>
      </p:sp>
      <p:pic>
        <p:nvPicPr>
          <p:cNvPr id="5" name="Picture 9" descr="https://www.infusebonegraft.com/images/kinetics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2819400"/>
            <a:ext cx="5629275" cy="3305175"/>
          </a:xfrm>
          <a:prstGeom prst="rect">
            <a:avLst/>
          </a:prstGeom>
          <a:noFill/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rhBMP-2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90600" y="6123801"/>
            <a:ext cx="8001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</a:rPr>
              <a:t>Release kinetics studies show that the ACS releases bound rhBMP-2 in a time period optimal for bone formation</a:t>
            </a:r>
            <a:endParaRPr lang="en-US" sz="1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rhBMP-2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appropriate space for </a:t>
            </a:r>
            <a:r>
              <a:rPr lang="en-US" dirty="0" err="1" smtClean="0"/>
              <a:t>rhBMP</a:t>
            </a:r>
            <a:r>
              <a:rPr lang="en-US" dirty="0" smtClean="0"/>
              <a:t> 2 + ACS</a:t>
            </a:r>
          </a:p>
          <a:p>
            <a:pPr lvl="1"/>
            <a:r>
              <a:rPr lang="en-US" dirty="0" smtClean="0"/>
              <a:t>The ACS cannot maintain the space alone</a:t>
            </a:r>
          </a:p>
          <a:p>
            <a:r>
              <a:rPr lang="en-US" dirty="0" smtClean="0"/>
              <a:t>Must ensure access to cells</a:t>
            </a:r>
          </a:p>
          <a:p>
            <a:pPr lvl="1"/>
            <a:r>
              <a:rPr lang="en-US" dirty="0" err="1" smtClean="0"/>
              <a:t>Periosteum</a:t>
            </a:r>
            <a:endParaRPr lang="en-US" dirty="0" smtClean="0"/>
          </a:p>
          <a:p>
            <a:pPr lvl="1"/>
            <a:r>
              <a:rPr lang="en-US" dirty="0" smtClean="0"/>
              <a:t>Adjacent bleeding bone</a:t>
            </a:r>
          </a:p>
          <a:p>
            <a:r>
              <a:rPr lang="en-US" dirty="0" smtClean="0"/>
              <a:t>Proper preparation of the material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43000" y="1219200"/>
            <a:ext cx="41163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chemeClr val="accent4">
                    <a:lumMod val="75000"/>
                  </a:schemeClr>
                </a:solidFill>
              </a:rPr>
              <a:t>Important steps to success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rhBMP-2</a:t>
            </a:r>
            <a:endParaRPr lang="en-US" dirty="0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38225" y="2590800"/>
            <a:ext cx="7115175" cy="255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914400" y="1783560"/>
            <a:ext cx="7772400" cy="50244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Science in Alveolar Clefts</a:t>
            </a:r>
            <a:endParaRPr lang="en-US" dirty="0"/>
          </a:p>
        </p:txBody>
      </p:sp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8800" y="5257800"/>
            <a:ext cx="54673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rhBMP-2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0" y="1935960"/>
            <a:ext cx="4876800" cy="134064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ICBG: 78% bone fill</a:t>
            </a:r>
          </a:p>
          <a:p>
            <a:r>
              <a:rPr lang="en-US" sz="2400" dirty="0" smtClean="0"/>
              <a:t>rhBMP-2: 72% bone fill</a:t>
            </a:r>
            <a:endParaRPr lang="en-US" sz="2400" dirty="0"/>
          </a:p>
        </p:txBody>
      </p:sp>
      <p:sp>
        <p:nvSpPr>
          <p:cNvPr id="10" name="Rectangle 9"/>
          <p:cNvSpPr/>
          <p:nvPr/>
        </p:nvSpPr>
        <p:spPr>
          <a:xfrm>
            <a:off x="533400" y="2057400"/>
            <a:ext cx="326563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Average Bone Fill</a:t>
            </a:r>
            <a:endParaRPr lang="en-US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rhBMP-2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3048000"/>
            <a:ext cx="7772400" cy="3429000"/>
          </a:xfrm>
        </p:spPr>
        <p:txBody>
          <a:bodyPr/>
          <a:lstStyle/>
          <a:p>
            <a:r>
              <a:rPr lang="en-US" dirty="0" smtClean="0"/>
              <a:t>Benefits</a:t>
            </a:r>
          </a:p>
          <a:p>
            <a:pPr lvl="1"/>
            <a:r>
              <a:rPr lang="en-US" dirty="0" smtClean="0"/>
              <a:t>Eliminates need for second (donor) surgical site</a:t>
            </a:r>
          </a:p>
          <a:p>
            <a:pPr lvl="1"/>
            <a:r>
              <a:rPr lang="en-US" dirty="0" smtClean="0"/>
              <a:t>Eliminates donor site morbidity</a:t>
            </a:r>
          </a:p>
          <a:p>
            <a:pPr lvl="1"/>
            <a:r>
              <a:rPr lang="en-US" dirty="0" smtClean="0"/>
              <a:t>Decreased OR time</a:t>
            </a:r>
          </a:p>
          <a:p>
            <a:pPr lvl="1"/>
            <a:r>
              <a:rPr lang="en-US" dirty="0" smtClean="0"/>
              <a:t>Decreased hospital LOS</a:t>
            </a:r>
          </a:p>
          <a:p>
            <a:pPr lvl="1"/>
            <a:r>
              <a:rPr lang="en-US" dirty="0" smtClean="0"/>
              <a:t>Decreased health care cost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Alveolar Defect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315200" cy="4572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Skeletal</a:t>
            </a:r>
          </a:p>
          <a:p>
            <a:pPr lvl="1"/>
            <a:r>
              <a:rPr lang="en-US" dirty="0" smtClean="0"/>
              <a:t>Collapse and rotation of the maxillary segments</a:t>
            </a:r>
          </a:p>
          <a:p>
            <a:pPr lvl="1"/>
            <a:r>
              <a:rPr lang="en-US" dirty="0" smtClean="0"/>
              <a:t>Cleft in alveolus to </a:t>
            </a:r>
            <a:r>
              <a:rPr lang="en-US" dirty="0" err="1" smtClean="0"/>
              <a:t>piriform</a:t>
            </a:r>
            <a:r>
              <a:rPr lang="en-US" dirty="0" smtClean="0"/>
              <a:t> rim</a:t>
            </a:r>
          </a:p>
          <a:p>
            <a:r>
              <a:rPr lang="en-US" dirty="0" smtClean="0"/>
              <a:t>Soft Tissue</a:t>
            </a:r>
          </a:p>
          <a:p>
            <a:pPr lvl="1"/>
            <a:r>
              <a:rPr lang="en-US" dirty="0" smtClean="0"/>
              <a:t>Lack of attached tissue</a:t>
            </a:r>
          </a:p>
          <a:p>
            <a:pPr lvl="1"/>
            <a:r>
              <a:rPr lang="en-US" dirty="0" smtClean="0"/>
              <a:t>Absent gingival anatomy</a:t>
            </a:r>
          </a:p>
          <a:p>
            <a:pPr lvl="1"/>
            <a:r>
              <a:rPr lang="en-US" dirty="0" smtClean="0"/>
              <a:t>Oral-nasal fistula</a:t>
            </a:r>
          </a:p>
          <a:p>
            <a:r>
              <a:rPr lang="en-US" dirty="0" smtClean="0"/>
              <a:t>Dental</a:t>
            </a:r>
          </a:p>
          <a:p>
            <a:pPr lvl="1"/>
            <a:r>
              <a:rPr lang="en-US" dirty="0" smtClean="0"/>
              <a:t>Missing permanent teeth</a:t>
            </a:r>
          </a:p>
          <a:p>
            <a:pPr lvl="1"/>
            <a:r>
              <a:rPr lang="en-US" dirty="0" smtClean="0"/>
              <a:t>Malformed teeth</a:t>
            </a:r>
          </a:p>
          <a:p>
            <a:pPr lvl="1"/>
            <a:r>
              <a:rPr lang="en-US" dirty="0" smtClean="0"/>
              <a:t>Supernumerary teeth</a:t>
            </a:r>
          </a:p>
          <a:p>
            <a:pPr lvl="1"/>
            <a:r>
              <a:rPr lang="en-US" dirty="0" smtClean="0"/>
              <a:t>Impacted teeth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rhBMP-2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600200"/>
            <a:ext cx="8153400" cy="1384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819400" y="3352800"/>
            <a:ext cx="4448175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3048000"/>
            <a:ext cx="2143125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54" name="Picture 1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43200" y="3048000"/>
            <a:ext cx="4762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rhBMP-2</a:t>
            </a:r>
            <a:endParaRPr lang="en-US" dirty="0"/>
          </a:p>
        </p:txBody>
      </p:sp>
      <p:pic>
        <p:nvPicPr>
          <p:cNvPr id="440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800600" y="1828800"/>
            <a:ext cx="4131733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403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1828800"/>
            <a:ext cx="4486275" cy="409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67401" y="6553201"/>
            <a:ext cx="3276599" cy="190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rhBMP-2</a:t>
            </a:r>
            <a:endParaRPr lang="en-US" dirty="0"/>
          </a:p>
        </p:txBody>
      </p:sp>
      <p:pic>
        <p:nvPicPr>
          <p:cNvPr id="4505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038600" y="457200"/>
            <a:ext cx="4667250" cy="199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67401" y="6553201"/>
            <a:ext cx="3276599" cy="190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7772400" y="914400"/>
            <a:ext cx="838200" cy="1066800"/>
          </a:xfrm>
          <a:prstGeom prst="rect">
            <a:avLst/>
          </a:prstGeom>
          <a:solidFill>
            <a:schemeClr val="accent1">
              <a:alpha val="30000"/>
            </a:schemeClr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62000" y="3352800"/>
            <a:ext cx="70104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Conclusions are the same as JOMS 2007</a:t>
            </a:r>
          </a:p>
          <a:p>
            <a:pPr lvl="1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Eliminates need for second (donor) surgical site</a:t>
            </a:r>
          </a:p>
          <a:p>
            <a:pPr lvl="1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Eliminates donor site morbidity</a:t>
            </a:r>
          </a:p>
          <a:p>
            <a:pPr lvl="1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Decrease in surgical site complications</a:t>
            </a:r>
          </a:p>
          <a:p>
            <a:pPr lvl="1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Decreased OR time</a:t>
            </a:r>
          </a:p>
          <a:p>
            <a:pPr lvl="1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Decreased hospital LOS</a:t>
            </a:r>
          </a:p>
          <a:p>
            <a:pPr lvl="1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Decreased health care cost</a:t>
            </a:r>
            <a:endParaRPr lang="en-U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2667000"/>
            <a:ext cx="587430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Effective Alternative to ICBG</a:t>
            </a:r>
            <a:endParaRPr lang="en-US" sz="3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895600"/>
            <a:ext cx="8305800" cy="3688560"/>
          </a:xfrm>
        </p:spPr>
        <p:txBody>
          <a:bodyPr/>
          <a:lstStyle/>
          <a:p>
            <a:r>
              <a:rPr lang="en-US" dirty="0" smtClean="0"/>
              <a:t>Retrospective study</a:t>
            </a:r>
          </a:p>
          <a:p>
            <a:r>
              <a:rPr lang="en-US" dirty="0" smtClean="0"/>
              <a:t>23 implants placed in 21 patients</a:t>
            </a:r>
          </a:p>
          <a:p>
            <a:pPr lvl="1"/>
            <a:r>
              <a:rPr lang="en-US" dirty="0" smtClean="0"/>
              <a:t>5 patients not eligible for inclusion</a:t>
            </a:r>
          </a:p>
          <a:p>
            <a:r>
              <a:rPr lang="en-US" dirty="0" smtClean="0"/>
              <a:t>16 patients (8 male, 8 female)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52400"/>
            <a:ext cx="8503627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20" name="Picture 4" descr="Journal Home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05575" y="5629275"/>
            <a:ext cx="2638425" cy="1228725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304800" y="2373868"/>
            <a:ext cx="7162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(Oral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Surg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Oral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MedOral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Pathol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Oral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Radiol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</a:rPr>
              <a:t>Endod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2008;105:297-302)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Secondary Soft Tissue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Keratinized grafting in cleft site</a:t>
            </a:r>
          </a:p>
          <a:p>
            <a:pPr lvl="1"/>
            <a:r>
              <a:rPr lang="en-US" dirty="0" smtClean="0"/>
              <a:t>Improve </a:t>
            </a:r>
            <a:r>
              <a:rPr lang="en-US" dirty="0" err="1" smtClean="0"/>
              <a:t>peri</a:t>
            </a:r>
            <a:r>
              <a:rPr lang="en-US" dirty="0" smtClean="0"/>
              <a:t>-implant tissue health</a:t>
            </a:r>
          </a:p>
          <a:p>
            <a:r>
              <a:rPr lang="en-US" dirty="0" smtClean="0"/>
              <a:t>Scar revision</a:t>
            </a:r>
          </a:p>
          <a:p>
            <a:pPr lvl="1"/>
            <a:r>
              <a:rPr lang="en-US" dirty="0" smtClean="0"/>
              <a:t>Improve vestibule characteristics</a:t>
            </a:r>
          </a:p>
          <a:p>
            <a:r>
              <a:rPr lang="en-US" dirty="0" smtClean="0"/>
              <a:t>Connective tissue grafting</a:t>
            </a:r>
          </a:p>
          <a:p>
            <a:pPr lvl="1"/>
            <a:r>
              <a:rPr lang="en-US" dirty="0" smtClean="0"/>
              <a:t>Improve prosthetic appearance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Of Alveolar Repair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" y="1447800"/>
            <a:ext cx="8610600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r>
              <a:rPr lang="en-US" sz="3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Grafting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must achieve stability of the arch and </a:t>
            </a:r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prevent collapse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of </a:t>
            </a:r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the   </a:t>
            </a:r>
          </a:p>
          <a:p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alveolar segments</a:t>
            </a:r>
          </a:p>
          <a:p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sz="3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Grafting must preserve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the health of the dentition and </a:t>
            </a:r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maintain bony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support of teeth adjacent to the </a:t>
            </a:r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cleft</a:t>
            </a:r>
          </a:p>
          <a:p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en-US" sz="20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 </a:t>
            </a:r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Grafting must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restore continuity not only of the alveolus </a:t>
            </a:r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but also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the anterior hard palate and the maxilla at </a:t>
            </a:r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the </a:t>
            </a:r>
            <a:r>
              <a:rPr lang="en-US" sz="20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piriform</a:t>
            </a:r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rim (support for </a:t>
            </a:r>
            <a:r>
              <a:rPr lang="en-US" sz="20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alar</a:t>
            </a:r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base)</a:t>
            </a:r>
          </a:p>
          <a:p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</a:rPr>
              <a:t>4</a:t>
            </a:r>
            <a:r>
              <a:rPr lang="en-US" sz="3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Grafting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must support the soft </a:t>
            </a:r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tissue closure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of the </a:t>
            </a:r>
            <a:r>
              <a:rPr lang="en-US" sz="20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oronasal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fistula </a:t>
            </a:r>
          </a:p>
          <a:p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</a:rPr>
              <a:t>5</a:t>
            </a:r>
            <a:r>
              <a:rPr lang="en-US" sz="32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Grafting must have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adequate volume of bone matrix for </a:t>
            </a:r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erupting teeth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in the line of the cleft, and for </a:t>
            </a:r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orthodontic movement 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of the involved teeth into </a:t>
            </a:r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appropriate “</a:t>
            </a:r>
            <a:r>
              <a:rPr lang="en-US" sz="20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nontorqued</a:t>
            </a:r>
            <a:r>
              <a:rPr lang="en-U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” position in the dental </a:t>
            </a:r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arch</a:t>
            </a:r>
          </a:p>
          <a:p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</a:rPr>
              <a:t>6 </a:t>
            </a:r>
            <a:r>
              <a:rPr 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Grafting must allow for the successful placement of dental implant(s)</a:t>
            </a:r>
            <a:endParaRPr lang="en-US" sz="3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6019800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Tai et al. J </a:t>
            </a:r>
            <a:r>
              <a:rPr lang="en-US" dirty="0"/>
              <a:t>Oral </a:t>
            </a:r>
            <a:r>
              <a:rPr lang="en-US" dirty="0" err="1"/>
              <a:t>Maxillofac</a:t>
            </a:r>
            <a:r>
              <a:rPr lang="en-US" dirty="0"/>
              <a:t> </a:t>
            </a:r>
            <a:r>
              <a:rPr lang="en-US" dirty="0" smtClean="0"/>
              <a:t>Surg58:1241-1249</a:t>
            </a:r>
            <a:r>
              <a:rPr lang="en-US" dirty="0"/>
              <a:t>, 2000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" y="1076980"/>
            <a:ext cx="31465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5">
                    <a:lumMod val="75000"/>
                  </a:schemeClr>
                </a:solidFill>
              </a:rPr>
              <a:t>Success Defined By:</a:t>
            </a:r>
            <a:endParaRPr lang="en-US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Timing of Repair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295400"/>
            <a:ext cx="7772400" cy="4876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Early</a:t>
            </a:r>
          </a:p>
          <a:p>
            <a:pPr lvl="1"/>
            <a:r>
              <a:rPr lang="en-US" dirty="0" err="1" smtClean="0"/>
              <a:t>Gingivo-perioplasty</a:t>
            </a:r>
            <a:r>
              <a:rPr lang="en-US" dirty="0" smtClean="0"/>
              <a:t> (with primary lip and/or palate)</a:t>
            </a:r>
          </a:p>
          <a:p>
            <a:pPr lvl="1"/>
            <a:r>
              <a:rPr lang="en-US" dirty="0" smtClean="0"/>
              <a:t>Primary bone grafting (abandoned)</a:t>
            </a:r>
          </a:p>
          <a:p>
            <a:r>
              <a:rPr lang="en-US" dirty="0" smtClean="0"/>
              <a:t>Secondary (Traditional)</a:t>
            </a:r>
          </a:p>
          <a:p>
            <a:pPr lvl="1"/>
            <a:r>
              <a:rPr lang="en-US" dirty="0" smtClean="0"/>
              <a:t>Age 7-13</a:t>
            </a:r>
          </a:p>
          <a:p>
            <a:pPr lvl="1"/>
            <a:r>
              <a:rPr lang="en-US" dirty="0" err="1" smtClean="0"/>
              <a:t>Autogenous</a:t>
            </a:r>
            <a:r>
              <a:rPr lang="en-US" dirty="0" smtClean="0"/>
              <a:t> Bone v rhBMP-2</a:t>
            </a:r>
          </a:p>
          <a:p>
            <a:r>
              <a:rPr lang="en-US" dirty="0" smtClean="0"/>
              <a:t>Tertiary Repair (Late)</a:t>
            </a:r>
          </a:p>
          <a:p>
            <a:pPr lvl="1"/>
            <a:r>
              <a:rPr lang="en-US" dirty="0" smtClean="0"/>
              <a:t>After completion of growth</a:t>
            </a:r>
          </a:p>
          <a:p>
            <a:pPr lvl="1"/>
            <a:r>
              <a:rPr lang="en-US" dirty="0" smtClean="0"/>
              <a:t>With or without maxillary orthognathic surgery</a:t>
            </a:r>
          </a:p>
          <a:p>
            <a:pPr lvl="1"/>
            <a:r>
              <a:rPr lang="en-US" dirty="0" smtClean="0"/>
              <a:t>ICBG with and without rhBMP2</a:t>
            </a:r>
          </a:p>
          <a:p>
            <a:r>
              <a:rPr lang="en-US" dirty="0" smtClean="0"/>
              <a:t>Completion of Repair</a:t>
            </a:r>
          </a:p>
          <a:p>
            <a:pPr lvl="1"/>
            <a:r>
              <a:rPr lang="en-US" dirty="0" smtClean="0"/>
              <a:t>Bone and soft tissue repair</a:t>
            </a:r>
          </a:p>
          <a:p>
            <a:pPr lvl="1"/>
            <a:r>
              <a:rPr lang="en-US" dirty="0" smtClean="0"/>
              <a:t>Dental implant placement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Early Repair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Gingivoperioplasty</a:t>
            </a:r>
          </a:p>
          <a:p>
            <a:pPr lvl="1"/>
            <a:r>
              <a:rPr lang="en-US" dirty="0" smtClean="0"/>
              <a:t>Originally described in 1965 by </a:t>
            </a:r>
            <a:r>
              <a:rPr lang="en-US" dirty="0" err="1" smtClean="0"/>
              <a:t>Skoog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Advanced by Millard, </a:t>
            </a:r>
            <a:r>
              <a:rPr lang="en-US" dirty="0" err="1" smtClean="0"/>
              <a:t>Lathum</a:t>
            </a:r>
            <a:r>
              <a:rPr lang="en-US" dirty="0" smtClean="0"/>
              <a:t>, Grayson</a:t>
            </a:r>
          </a:p>
          <a:p>
            <a:pPr lvl="1"/>
            <a:r>
              <a:rPr lang="en-US" dirty="0" smtClean="0"/>
              <a:t>Closes the alveolus with the lip and/or palate</a:t>
            </a:r>
          </a:p>
          <a:p>
            <a:pPr lvl="2"/>
            <a:r>
              <a:rPr lang="en-US" dirty="0" smtClean="0"/>
              <a:t>Combined with </a:t>
            </a:r>
            <a:r>
              <a:rPr lang="en-US" dirty="0" err="1" smtClean="0"/>
              <a:t>dentofacial</a:t>
            </a:r>
            <a:r>
              <a:rPr lang="en-US" dirty="0" smtClean="0"/>
              <a:t> orthopedic techniques to reduce the cleft width</a:t>
            </a:r>
          </a:p>
          <a:p>
            <a:pPr lvl="3"/>
            <a:r>
              <a:rPr lang="en-US" dirty="0" smtClean="0"/>
              <a:t>NAM, </a:t>
            </a:r>
            <a:r>
              <a:rPr lang="en-US" dirty="0" err="1" smtClean="0"/>
              <a:t>Lathum</a:t>
            </a:r>
            <a:r>
              <a:rPr lang="en-US" dirty="0" smtClean="0"/>
              <a:t>, Tapping, Lip Adhesion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752600" y="2743200"/>
            <a:ext cx="6705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err="1"/>
              <a:t>Skoog</a:t>
            </a:r>
            <a:r>
              <a:rPr lang="en-US" sz="1400" dirty="0"/>
              <a:t>, T. The use of periosteal flaps in the repair of clefts </a:t>
            </a:r>
            <a:r>
              <a:rPr lang="en-US" sz="1400" dirty="0" smtClean="0"/>
              <a:t>of the </a:t>
            </a:r>
            <a:r>
              <a:rPr lang="en-US" sz="1400" dirty="0"/>
              <a:t>primary palate. </a:t>
            </a:r>
            <a:r>
              <a:rPr lang="en-US" sz="1400" i="1" dirty="0"/>
              <a:t>Cleft Palate </a:t>
            </a:r>
            <a:r>
              <a:rPr lang="en-US" sz="1400" i="1" dirty="0" err="1"/>
              <a:t>Craniofac</a:t>
            </a:r>
            <a:r>
              <a:rPr lang="en-US" sz="1400" i="1" dirty="0"/>
              <a:t>. J. 2: 232, 1965</a:t>
            </a:r>
            <a:r>
              <a:rPr lang="en-US" sz="1200" i="1" dirty="0"/>
              <a:t>.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Gingivoperioplasty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00200"/>
            <a:ext cx="7772400" cy="4572000"/>
          </a:xfrm>
        </p:spPr>
        <p:txBody>
          <a:bodyPr/>
          <a:lstStyle/>
          <a:p>
            <a:r>
              <a:rPr lang="en-US" dirty="0" smtClean="0"/>
              <a:t>Success</a:t>
            </a:r>
          </a:p>
          <a:p>
            <a:pPr lvl="1"/>
            <a:r>
              <a:rPr lang="en-US" dirty="0" smtClean="0"/>
              <a:t>Quantity of bone</a:t>
            </a:r>
          </a:p>
          <a:p>
            <a:pPr lvl="1"/>
            <a:r>
              <a:rPr lang="en-US" dirty="0" smtClean="0"/>
              <a:t>Quality of bone</a:t>
            </a:r>
          </a:p>
          <a:p>
            <a:pPr lvl="1"/>
            <a:r>
              <a:rPr lang="en-US" dirty="0" smtClean="0"/>
              <a:t>Normal eruption of permanent dentition</a:t>
            </a:r>
          </a:p>
          <a:p>
            <a:pPr lvl="1"/>
            <a:r>
              <a:rPr lang="en-US" dirty="0" smtClean="0"/>
              <a:t>Elimination of fistula</a:t>
            </a:r>
          </a:p>
          <a:p>
            <a:r>
              <a:rPr lang="en-US" dirty="0" smtClean="0"/>
              <a:t>Effect on Growth</a:t>
            </a:r>
          </a:p>
          <a:p>
            <a:pPr lvl="1"/>
            <a:r>
              <a:rPr lang="en-US" dirty="0" smtClean="0"/>
              <a:t>Dental arch</a:t>
            </a:r>
          </a:p>
          <a:p>
            <a:pPr lvl="1"/>
            <a:r>
              <a:rPr lang="en-US" dirty="0" smtClean="0"/>
              <a:t>Maxillary</a:t>
            </a:r>
          </a:p>
          <a:p>
            <a:pPr lvl="1"/>
            <a:r>
              <a:rPr lang="en-US" dirty="0" smtClean="0"/>
              <a:t>Facial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Gingivoperioplasty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1676400"/>
            <a:ext cx="7848600" cy="4572000"/>
          </a:xfrm>
        </p:spPr>
        <p:txBody>
          <a:bodyPr/>
          <a:lstStyle/>
          <a:p>
            <a:r>
              <a:rPr lang="en-US" dirty="0" smtClean="0"/>
              <a:t>Success on Bone Formation – Unilateral Clefts</a:t>
            </a:r>
          </a:p>
          <a:p>
            <a:pPr lvl="1"/>
            <a:r>
              <a:rPr lang="en-US" dirty="0" smtClean="0"/>
              <a:t>60% of GPP cases did not need secondary grafting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73% of GPP cases did not need secondary grafting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Higher incident of secondary grafting needed in the bilateral cleft cases. </a:t>
            </a:r>
          </a:p>
          <a:p>
            <a:pPr lvl="2"/>
            <a:r>
              <a:rPr lang="en-US" dirty="0" smtClean="0"/>
              <a:t>66% need secondary grafts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905000" y="2819400"/>
            <a:ext cx="54102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err="1" smtClean="0"/>
              <a:t>Santiogo</a:t>
            </a:r>
            <a:r>
              <a:rPr lang="en-US" sz="1400" dirty="0" smtClean="0"/>
              <a:t>  </a:t>
            </a:r>
            <a:r>
              <a:rPr lang="en-US" sz="1400" dirty="0"/>
              <a:t>Cleft Palate–Craniofacial Journal, January 1998, Vol. 35 No. 1</a:t>
            </a:r>
          </a:p>
        </p:txBody>
      </p:sp>
      <p:sp>
        <p:nvSpPr>
          <p:cNvPr id="6" name="Rectangle 5"/>
          <p:cNvSpPr/>
          <p:nvPr/>
        </p:nvSpPr>
        <p:spPr>
          <a:xfrm>
            <a:off x="1981200" y="3810000"/>
            <a:ext cx="334604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latin typeface="Corbel" pitchFamily="34" charset="0"/>
                <a:cs typeface="Arial" pitchFamily="34" charset="0"/>
              </a:rPr>
              <a:t>Sato, </a:t>
            </a:r>
            <a:r>
              <a:rPr lang="en-US" sz="1400" dirty="0" err="1" smtClean="0">
                <a:latin typeface="Corbel" pitchFamily="34" charset="0"/>
                <a:cs typeface="Arial" pitchFamily="34" charset="0"/>
              </a:rPr>
              <a:t>Plast</a:t>
            </a:r>
            <a:r>
              <a:rPr lang="en-US" sz="1400" dirty="0">
                <a:latin typeface="Corbel" pitchFamily="34" charset="0"/>
                <a:cs typeface="Arial" pitchFamily="34" charset="0"/>
              </a:rPr>
              <a:t>. </a:t>
            </a:r>
            <a:r>
              <a:rPr lang="en-US" sz="1400" dirty="0" err="1">
                <a:latin typeface="Corbel" pitchFamily="34" charset="0"/>
                <a:cs typeface="Arial" pitchFamily="34" charset="0"/>
              </a:rPr>
              <a:t>Reconstr</a:t>
            </a:r>
            <a:r>
              <a:rPr lang="en-US" sz="1400" dirty="0">
                <a:latin typeface="Corbel" pitchFamily="34" charset="0"/>
                <a:cs typeface="Arial" pitchFamily="34" charset="0"/>
              </a:rPr>
              <a:t>. Surg. 121: 1356, </a:t>
            </a:r>
            <a:r>
              <a:rPr lang="en-US" sz="1400" dirty="0" smtClean="0">
                <a:latin typeface="Corbel" pitchFamily="34" charset="0"/>
                <a:cs typeface="Arial" pitchFamily="34" charset="0"/>
              </a:rPr>
              <a:t>2008</a:t>
            </a:r>
            <a:endParaRPr lang="en-US" sz="1400" dirty="0">
              <a:latin typeface="Corbe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81200" y="5486400"/>
            <a:ext cx="54102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err="1" smtClean="0"/>
              <a:t>Santiogo</a:t>
            </a:r>
            <a:r>
              <a:rPr lang="en-US" sz="1400" dirty="0" smtClean="0"/>
              <a:t>  </a:t>
            </a:r>
            <a:r>
              <a:rPr lang="en-US" sz="1400" dirty="0"/>
              <a:t>Cleft Palate–Craniofacial Journal, January 1998, Vol. 35 No. 1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33400"/>
            <a:ext cx="7772400" cy="914400"/>
          </a:xfrm>
        </p:spPr>
        <p:txBody>
          <a:bodyPr/>
          <a:lstStyle/>
          <a:p>
            <a:r>
              <a:rPr lang="en-US" dirty="0" smtClean="0"/>
              <a:t>Gingivoperioplasty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Success on Fistula Outcome</a:t>
            </a:r>
          </a:p>
          <a:p>
            <a:pPr lvl="1"/>
            <a:r>
              <a:rPr lang="en-US" dirty="0" smtClean="0"/>
              <a:t>Overall GPP nearly eliminates fistula</a:t>
            </a:r>
          </a:p>
          <a:p>
            <a:pPr lvl="1"/>
            <a:r>
              <a:rPr lang="en-US" dirty="0" smtClean="0"/>
              <a:t>GPP eliminates fistula in every case in one study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28800" y="3276600"/>
            <a:ext cx="334604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latin typeface="Corbel" pitchFamily="34" charset="0"/>
                <a:cs typeface="Arial" pitchFamily="34" charset="0"/>
              </a:rPr>
              <a:t>Sato, </a:t>
            </a:r>
            <a:r>
              <a:rPr lang="en-US" sz="1400" dirty="0" err="1" smtClean="0">
                <a:latin typeface="Corbel" pitchFamily="34" charset="0"/>
                <a:cs typeface="Arial" pitchFamily="34" charset="0"/>
              </a:rPr>
              <a:t>Plast</a:t>
            </a:r>
            <a:r>
              <a:rPr lang="en-US" sz="1400" dirty="0">
                <a:latin typeface="Corbel" pitchFamily="34" charset="0"/>
                <a:cs typeface="Arial" pitchFamily="34" charset="0"/>
              </a:rPr>
              <a:t>. </a:t>
            </a:r>
            <a:r>
              <a:rPr lang="en-US" sz="1400" dirty="0" err="1">
                <a:latin typeface="Corbel" pitchFamily="34" charset="0"/>
                <a:cs typeface="Arial" pitchFamily="34" charset="0"/>
              </a:rPr>
              <a:t>Reconstr</a:t>
            </a:r>
            <a:r>
              <a:rPr lang="en-US" sz="1400" dirty="0">
                <a:latin typeface="Corbel" pitchFamily="34" charset="0"/>
                <a:cs typeface="Arial" pitchFamily="34" charset="0"/>
              </a:rPr>
              <a:t>. Surg. 121: 1356, </a:t>
            </a:r>
            <a:r>
              <a:rPr lang="en-US" sz="1400" dirty="0" smtClean="0">
                <a:latin typeface="Corbel" pitchFamily="34" charset="0"/>
                <a:cs typeface="Arial" pitchFamily="34" charset="0"/>
              </a:rPr>
              <a:t>2008</a:t>
            </a:r>
            <a:endParaRPr lang="en-US" sz="1400" dirty="0">
              <a:latin typeface="Corbe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Ueeck">
      <a:dk1>
        <a:sysClr val="windowText" lastClr="000000"/>
      </a:dk1>
      <a:lt1>
        <a:sysClr val="window" lastClr="FFFFFF"/>
      </a:lt1>
      <a:dk2>
        <a:srgbClr val="4E5B6F"/>
      </a:dk2>
      <a:lt2>
        <a:srgbClr val="FFFF66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Ueeck">
      <a:majorFont>
        <a:latin typeface="BankGothic Md BT"/>
        <a:ea typeface=""/>
        <a:cs typeface=""/>
      </a:majorFont>
      <a:minorFont>
        <a:latin typeface="Corbel"/>
        <a:ea typeface=""/>
        <a:cs typeface="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1070</TotalTime>
  <Words>1507</Words>
  <Application>Microsoft Macintosh PowerPoint</Application>
  <PresentationFormat>On-screen Show (4:3)</PresentationFormat>
  <Paragraphs>264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Metro</vt:lpstr>
      <vt:lpstr>Alveolar cleft repair</vt:lpstr>
      <vt:lpstr>History of Alveolar Repair</vt:lpstr>
      <vt:lpstr>The Alveolar Defect</vt:lpstr>
      <vt:lpstr>Goals Of Alveolar Repair</vt:lpstr>
      <vt:lpstr>Timing of Repair</vt:lpstr>
      <vt:lpstr>Early Repair</vt:lpstr>
      <vt:lpstr>Gingivoperioplasty</vt:lpstr>
      <vt:lpstr>Gingivoperioplasty</vt:lpstr>
      <vt:lpstr>Gingivoperioplasty</vt:lpstr>
      <vt:lpstr>Gingivoperioplasty</vt:lpstr>
      <vt:lpstr>Gingivoperioplasty</vt:lpstr>
      <vt:lpstr>Gingivoperioplasty</vt:lpstr>
      <vt:lpstr>Secondary Bone Grafting</vt:lpstr>
      <vt:lpstr>Secondary Bone Grafting</vt:lpstr>
      <vt:lpstr>Difference in Graft Donor Sites</vt:lpstr>
      <vt:lpstr>Secondary Bone Grafting</vt:lpstr>
      <vt:lpstr>Secondary Bone Grafting</vt:lpstr>
      <vt:lpstr>Secondary Bone Grafting</vt:lpstr>
      <vt:lpstr>Secondary Bone Grafting</vt:lpstr>
      <vt:lpstr>PowerPoint Presentation</vt:lpstr>
      <vt:lpstr>PowerPoint Presentation</vt:lpstr>
      <vt:lpstr>Conclusions</vt:lpstr>
      <vt:lpstr>Secondary Bone Grafting</vt:lpstr>
      <vt:lpstr>rhBMP-2 </vt:lpstr>
      <vt:lpstr>rhBMP-2 </vt:lpstr>
      <vt:lpstr>rhBMP-2</vt:lpstr>
      <vt:lpstr>rhBMP-2</vt:lpstr>
      <vt:lpstr>rhBMP-2</vt:lpstr>
      <vt:lpstr>rhBMP-2</vt:lpstr>
      <vt:lpstr>rhBMP-2</vt:lpstr>
      <vt:lpstr>rhBMP-2</vt:lpstr>
      <vt:lpstr>rhBMP-2</vt:lpstr>
      <vt:lpstr>PowerPoint Presentation</vt:lpstr>
      <vt:lpstr>Secondary Soft Tissue Management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Alveolar cleft repair</dc:title>
  <dc:creator>Brett Ueeck</dc:creator>
  <cp:lastModifiedBy>BRETT UEECK</cp:lastModifiedBy>
  <cp:revision>126</cp:revision>
  <dcterms:created xsi:type="dcterms:W3CDTF">2008-10-04T15:49:32Z</dcterms:created>
  <dcterms:modified xsi:type="dcterms:W3CDTF">2013-02-16T23:51:20Z</dcterms:modified>
</cp:coreProperties>
</file>