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1" r:id="rId1"/>
  </p:sldMasterIdLst>
  <p:sldIdLst>
    <p:sldId id="256" r:id="rId2"/>
    <p:sldId id="259" r:id="rId3"/>
    <p:sldId id="257" r:id="rId4"/>
    <p:sldId id="263" r:id="rId5"/>
    <p:sldId id="264" r:id="rId6"/>
    <p:sldId id="265" r:id="rId7"/>
    <p:sldId id="266" r:id="rId8"/>
    <p:sldId id="267" r:id="rId9"/>
    <p:sldId id="271" r:id="rId10"/>
    <p:sldId id="275" r:id="rId11"/>
    <p:sldId id="272" r:id="rId12"/>
    <p:sldId id="273" r:id="rId13"/>
    <p:sldId id="268" r:id="rId14"/>
    <p:sldId id="281" r:id="rId15"/>
    <p:sldId id="279" r:id="rId16"/>
    <p:sldId id="278" r:id="rId17"/>
    <p:sldId id="277" r:id="rId18"/>
    <p:sldId id="269" r:id="rId19"/>
    <p:sldId id="270" r:id="rId20"/>
    <p:sldId id="283" r:id="rId21"/>
    <p:sldId id="258" r:id="rId2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0" autoAdjust="0"/>
    <p:restoredTop sz="94581" autoAdjust="0"/>
  </p:normalViewPr>
  <p:slideViewPr>
    <p:cSldViewPr>
      <p:cViewPr>
        <p:scale>
          <a:sx n="66" d="100"/>
          <a:sy n="66" d="100"/>
        </p:scale>
        <p:origin x="-2336" y="-7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02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1BD9D0D-3C05-4FDF-BBA8-638AFC858E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53F5D74-6AB2-4EF6-AABB-FDE4FB99E3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3F9A0B8-FB41-4C81-80F1-10DF3E2AD6E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88B936BB-5559-4AE6-B3B0-262FBAA7298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DA137DFD-F010-4A14-A8F8-46CC91C50E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91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49DD3A47-A06A-47F4-8F81-EA0F62F7F1D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B0D7E4-9151-4D7D-85A3-7B7DBF57B18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CA046CF-8A05-4405-BAF1-A544377BD07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B2E7308-E645-4D3C-95F1-EDF833F798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5CF63AA-57A1-4827-B426-791D9AFEA62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DBDF326-75D4-4D75-8547-BE403C33256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A8B5B51-5DE0-43F0-B8F8-7935D696DE7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B0B1CEC-5CEB-402A-B53D-22D88FD2FCD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3ED01249-A117-487F-8A9C-CC740EA02FC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BD8E3569-0DB8-41C4-8B79-0D2CD021FD6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0" r:id="rId9"/>
    <p:sldLayoutId id="2147483881" r:id="rId10"/>
    <p:sldLayoutId id="2147483882" r:id="rId11"/>
    <p:sldLayoutId id="2147483883" r:id="rId12"/>
    <p:sldLayoutId id="2147483884" r:id="rId13"/>
    <p:sldLayoutId id="2147483885" r:id="rId14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Cleft Lip and Palate: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An </a:t>
            </a:r>
            <a:r>
              <a:rPr lang="en-US" dirty="0"/>
              <a:t>Overview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Brett A. </a:t>
            </a:r>
            <a:r>
              <a:rPr lang="en-US" dirty="0" err="1" smtClean="0"/>
              <a:t>Ueeck</a:t>
            </a:r>
            <a:r>
              <a:rPr lang="en-US" dirty="0" smtClean="0"/>
              <a:t> DMD, MD, FACS</a:t>
            </a:r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Classification of Cleft Lip Defects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590800"/>
            <a:ext cx="4035425" cy="4495800"/>
          </a:xfrm>
        </p:spPr>
        <p:txBody>
          <a:bodyPr/>
          <a:lstStyle/>
          <a:p>
            <a:r>
              <a:rPr lang="en-US" sz="2800"/>
              <a:t>Incomplete cleft lip</a:t>
            </a:r>
          </a:p>
          <a:p>
            <a:pPr lvl="1"/>
            <a:r>
              <a:rPr lang="en-US" sz="2400"/>
              <a:t>Bilateral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Classification of Cleft Lip Defects</a:t>
            </a:r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743200"/>
            <a:ext cx="4035425" cy="4530725"/>
          </a:xfrm>
        </p:spPr>
        <p:txBody>
          <a:bodyPr/>
          <a:lstStyle/>
          <a:p>
            <a:r>
              <a:rPr lang="en-US" sz="2800"/>
              <a:t>Complete cleft lip</a:t>
            </a:r>
          </a:p>
          <a:p>
            <a:pPr lvl="1"/>
            <a:r>
              <a:rPr lang="en-US" sz="2400"/>
              <a:t>Unilateral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Classification of Cleft Lip Defects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2743200"/>
            <a:ext cx="4035425" cy="4530725"/>
          </a:xfrm>
        </p:spPr>
        <p:txBody>
          <a:bodyPr/>
          <a:lstStyle/>
          <a:p>
            <a:r>
              <a:rPr lang="en-US" sz="2800"/>
              <a:t>Complete cleft lip</a:t>
            </a:r>
          </a:p>
          <a:p>
            <a:pPr lvl="1"/>
            <a:r>
              <a:rPr lang="en-US" sz="2400"/>
              <a:t>Bilateral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Classification of Cleft Palate Defects</a:t>
            </a:r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4038600" cy="4530725"/>
          </a:xfrm>
        </p:spPr>
        <p:txBody>
          <a:bodyPr/>
          <a:lstStyle/>
          <a:p>
            <a:r>
              <a:rPr lang="en-US" sz="2800"/>
              <a:t>Primary palate</a:t>
            </a:r>
          </a:p>
          <a:p>
            <a:pPr lvl="1"/>
            <a:r>
              <a:rPr lang="en-US" sz="2400"/>
              <a:t>Alveolar notch</a:t>
            </a:r>
          </a:p>
          <a:p>
            <a:pPr lvl="1"/>
            <a:r>
              <a:rPr lang="en-US" sz="2400"/>
              <a:t>Complete cleft</a:t>
            </a:r>
          </a:p>
          <a:p>
            <a:pPr lvl="1"/>
            <a:r>
              <a:rPr lang="en-US" sz="2400"/>
              <a:t>Unilateral</a:t>
            </a:r>
          </a:p>
          <a:p>
            <a:pPr lvl="1"/>
            <a:r>
              <a:rPr lang="en-US" sz="2400"/>
              <a:t>Bilateral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9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Classification of Cleft Palate Defects</a:t>
            </a:r>
          </a:p>
        </p:txBody>
      </p:sp>
      <p:sp>
        <p:nvSpPr>
          <p:cNvPr id="25395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327275"/>
            <a:ext cx="8229600" cy="4530725"/>
          </a:xfrm>
        </p:spPr>
        <p:txBody>
          <a:bodyPr/>
          <a:lstStyle/>
          <a:p>
            <a:r>
              <a:rPr lang="en-US"/>
              <a:t>Cleft of the secondary palate</a:t>
            </a:r>
          </a:p>
          <a:p>
            <a:pPr lvl="1"/>
            <a:r>
              <a:rPr lang="en-US"/>
              <a:t>Bifid uvula</a:t>
            </a:r>
          </a:p>
          <a:p>
            <a:pPr lvl="1"/>
            <a:r>
              <a:rPr lang="en-US"/>
              <a:t>Submucous cleft</a:t>
            </a:r>
          </a:p>
          <a:p>
            <a:pPr lvl="1"/>
            <a:r>
              <a:rPr lang="en-US"/>
              <a:t>Cleft of the soft palate only</a:t>
            </a:r>
          </a:p>
          <a:p>
            <a:pPr lvl="1"/>
            <a:r>
              <a:rPr lang="en-US"/>
              <a:t>Complete cleft palate</a:t>
            </a:r>
          </a:p>
          <a:p>
            <a:pPr>
              <a:buFont typeface="Wingdings" pitchFamily="2" charset="2"/>
              <a:buNone/>
            </a:pPr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8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Classification of Cleft Palate Defects</a:t>
            </a:r>
          </a:p>
        </p:txBody>
      </p:sp>
      <p:sp>
        <p:nvSpPr>
          <p:cNvPr id="24883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2743200"/>
            <a:ext cx="4038600" cy="4530725"/>
          </a:xfrm>
        </p:spPr>
        <p:txBody>
          <a:bodyPr/>
          <a:lstStyle/>
          <a:p>
            <a:r>
              <a:rPr lang="en-US" sz="2800"/>
              <a:t>Submucous cleft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Classification of Cleft Palate Defects</a:t>
            </a:r>
          </a:p>
        </p:txBody>
      </p:sp>
      <p:sp>
        <p:nvSpPr>
          <p:cNvPr id="24781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3048000"/>
            <a:ext cx="4038600" cy="4530725"/>
          </a:xfrm>
        </p:spPr>
        <p:txBody>
          <a:bodyPr/>
          <a:lstStyle/>
          <a:p>
            <a:r>
              <a:rPr lang="en-US" sz="2800"/>
              <a:t>Cleft of the soft palate only</a:t>
            </a:r>
          </a:p>
          <a:p>
            <a:endParaRPr lang="en-US" sz="280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Classification of Cleft Palate Defects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2133600"/>
            <a:ext cx="4038600" cy="4530725"/>
          </a:xfrm>
        </p:spPr>
        <p:txBody>
          <a:bodyPr/>
          <a:lstStyle/>
          <a:p>
            <a:r>
              <a:rPr lang="en-US" sz="2800"/>
              <a:t>Complete cleft palate</a:t>
            </a:r>
          </a:p>
          <a:p>
            <a:pPr lvl="1"/>
            <a:r>
              <a:rPr lang="en-US" sz="2400"/>
              <a:t>Cleft of the primary palate</a:t>
            </a:r>
          </a:p>
          <a:p>
            <a:pPr lvl="1"/>
            <a:r>
              <a:rPr lang="en-US" sz="2400"/>
              <a:t>Cleft of the secondary palate</a:t>
            </a:r>
          </a:p>
          <a:p>
            <a:pPr lvl="1"/>
            <a:r>
              <a:rPr lang="en-US" sz="2400"/>
              <a:t>Unilateral</a:t>
            </a:r>
          </a:p>
          <a:p>
            <a:pPr lvl="1"/>
            <a:r>
              <a:rPr lang="en-US" sz="2400"/>
              <a:t>Bilateral</a:t>
            </a:r>
          </a:p>
          <a:p>
            <a:endParaRPr lang="en-US" sz="280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Airway Problems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Airway obstruction at time of cleft palate repair</a:t>
            </a:r>
          </a:p>
          <a:p>
            <a:r>
              <a:rPr lang="en-US"/>
              <a:t>Pierre-Robin Syndrome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Feeding Problems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Failure to thrive</a:t>
            </a:r>
          </a:p>
          <a:p>
            <a:r>
              <a:rPr lang="en-US"/>
              <a:t>Nasal regurgitation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685800"/>
            <a:ext cx="8229600" cy="1139825"/>
          </a:xfrm>
        </p:spPr>
        <p:txBody>
          <a:bodyPr>
            <a:normAutofit fontScale="90000"/>
          </a:bodyPr>
          <a:lstStyle/>
          <a:p>
            <a:r>
              <a:rPr lang="en-US"/>
              <a:t>Multidisciplinary Approach to Cleft Lip and Palate Care – Team Members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533400" y="2514600"/>
            <a:ext cx="3810000" cy="4114800"/>
          </a:xfrm>
        </p:spPr>
        <p:txBody>
          <a:bodyPr/>
          <a:lstStyle/>
          <a:p>
            <a:r>
              <a:rPr lang="en-US"/>
              <a:t>Cleft surgeon</a:t>
            </a:r>
          </a:p>
          <a:p>
            <a:r>
              <a:rPr lang="en-US"/>
              <a:t>Otolaryngologist</a:t>
            </a:r>
          </a:p>
          <a:p>
            <a:r>
              <a:rPr lang="en-US"/>
              <a:t>Pediatrician</a:t>
            </a:r>
          </a:p>
          <a:p>
            <a:r>
              <a:rPr lang="en-US"/>
              <a:t>Orthodontist</a:t>
            </a:r>
          </a:p>
          <a:p>
            <a:r>
              <a:rPr lang="en-US"/>
              <a:t>General Dentist </a:t>
            </a:r>
          </a:p>
          <a:p>
            <a:r>
              <a:rPr lang="en-US"/>
              <a:t>Prosthodontist</a:t>
            </a:r>
          </a:p>
          <a:p>
            <a:endParaRPr lang="en-US"/>
          </a:p>
        </p:txBody>
      </p:sp>
      <p:sp>
        <p:nvSpPr>
          <p:cNvPr id="9220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495800" y="2514600"/>
            <a:ext cx="3810000" cy="4114800"/>
          </a:xfrm>
        </p:spPr>
        <p:txBody>
          <a:bodyPr/>
          <a:lstStyle/>
          <a:p>
            <a:r>
              <a:rPr lang="en-US"/>
              <a:t>Geneticist</a:t>
            </a:r>
          </a:p>
          <a:p>
            <a:r>
              <a:rPr lang="en-US"/>
              <a:t>Speech therapist</a:t>
            </a:r>
          </a:p>
          <a:p>
            <a:r>
              <a:rPr lang="en-US"/>
              <a:t>Audiologist</a:t>
            </a:r>
          </a:p>
          <a:p>
            <a:r>
              <a:rPr lang="en-US"/>
              <a:t>Nursing </a:t>
            </a:r>
          </a:p>
          <a:p>
            <a:r>
              <a:rPr lang="en-US"/>
              <a:t>Social worker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Ear Problems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Eustachion tube dysfunction</a:t>
            </a:r>
          </a:p>
          <a:p>
            <a:r>
              <a:rPr lang="en-US"/>
              <a:t>Otitis media with effusion (OME)</a:t>
            </a:r>
          </a:p>
          <a:p>
            <a:r>
              <a:rPr lang="en-US"/>
              <a:t>Myringotomy with ventilation tubes</a:t>
            </a:r>
          </a:p>
          <a:p>
            <a:r>
              <a:rPr lang="en-US"/>
              <a:t>Atelectatic middle ear</a:t>
            </a:r>
          </a:p>
          <a:p>
            <a:r>
              <a:rPr lang="en-US"/>
              <a:t>Cholesteatoma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Speech Problems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/>
              <a:t>Articulation errors</a:t>
            </a:r>
          </a:p>
          <a:p>
            <a:r>
              <a:rPr lang="en-US" sz="2800"/>
              <a:t>Secondary to hearing loss</a:t>
            </a:r>
          </a:p>
          <a:p>
            <a:r>
              <a:rPr lang="en-US" sz="2800"/>
              <a:t>Oronasal fistula</a:t>
            </a:r>
          </a:p>
          <a:p>
            <a:r>
              <a:rPr lang="en-US" sz="2800"/>
              <a:t>Velopharyngeal incompetence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quarter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3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Introduction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/>
              <a:t>Anatomy</a:t>
            </a:r>
          </a:p>
          <a:p>
            <a:pPr>
              <a:lnSpc>
                <a:spcPct val="90000"/>
              </a:lnSpc>
            </a:pPr>
            <a:r>
              <a:rPr lang="en-US" sz="2800"/>
              <a:t>Genetics and Incidence</a:t>
            </a:r>
          </a:p>
          <a:p>
            <a:pPr>
              <a:lnSpc>
                <a:spcPct val="90000"/>
              </a:lnSpc>
            </a:pPr>
            <a:r>
              <a:rPr lang="en-US" sz="2800"/>
              <a:t>Classification</a:t>
            </a:r>
          </a:p>
          <a:p>
            <a:pPr>
              <a:lnSpc>
                <a:spcPct val="90000"/>
              </a:lnSpc>
            </a:pPr>
            <a:r>
              <a:rPr lang="en-US" sz="2800"/>
              <a:t>Associated Otolaryngology problems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Airway problems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Feeding problems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Ear problems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Speech problems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Dental problems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Cosmetic problems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Anatomical Disturbances with Cleft Palate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4035425" cy="4530725"/>
          </a:xfrm>
        </p:spPr>
        <p:txBody>
          <a:bodyPr/>
          <a:lstStyle/>
          <a:p>
            <a:r>
              <a:rPr lang="en-US" sz="2800"/>
              <a:t>Primary palate</a:t>
            </a:r>
          </a:p>
          <a:p>
            <a:r>
              <a:rPr lang="en-US" sz="2800"/>
              <a:t>Secondary palate</a:t>
            </a:r>
          </a:p>
          <a:p>
            <a:pPr lvl="1"/>
            <a:r>
              <a:rPr lang="en-US" sz="2400"/>
              <a:t>Hard palate</a:t>
            </a:r>
          </a:p>
          <a:p>
            <a:pPr lvl="1"/>
            <a:r>
              <a:rPr lang="en-US" sz="2400"/>
              <a:t>Soft palate</a:t>
            </a:r>
          </a:p>
          <a:p>
            <a:r>
              <a:rPr lang="en-US" sz="2800"/>
              <a:t>Eustachion tube</a:t>
            </a:r>
          </a:p>
        </p:txBody>
      </p:sp>
      <p:sp>
        <p:nvSpPr>
          <p:cNvPr id="2" name="ClipArt Placeholder 1"/>
          <p:cNvSpPr>
            <a:spLocks noGrp="1"/>
          </p:cNvSpPr>
          <p:nvPr>
            <p:ph type="clipArt" sz="half" idx="2"/>
          </p:nvPr>
        </p:nvSpPr>
        <p:spPr/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Incidence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1 in 700-750 births in the US</a:t>
            </a:r>
          </a:p>
          <a:p>
            <a:r>
              <a:rPr lang="en-US"/>
              <a:t>1 in 550-600 births in Asians</a:t>
            </a:r>
          </a:p>
          <a:p>
            <a:r>
              <a:rPr lang="en-US"/>
              <a:t>1 in 1000 births in Afro-Americans</a:t>
            </a:r>
          </a:p>
          <a:p>
            <a:r>
              <a:rPr lang="en-US"/>
              <a:t>In Czech study</a:t>
            </a:r>
          </a:p>
          <a:p>
            <a:pPr lvl="1"/>
            <a:r>
              <a:rPr lang="en-US"/>
              <a:t>CL was 1 in 2243 births</a:t>
            </a:r>
          </a:p>
          <a:p>
            <a:pPr lvl="1"/>
            <a:r>
              <a:rPr lang="en-US"/>
              <a:t>CL and CP was 1 in 826 births</a:t>
            </a:r>
          </a:p>
          <a:p>
            <a:pPr lvl="1"/>
            <a:r>
              <a:rPr lang="en-US"/>
              <a:t>CP was 1 in 1650 births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Genetics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Risk in male &gt; female for CL and CL+CP</a:t>
            </a:r>
          </a:p>
          <a:p>
            <a:r>
              <a:rPr lang="en-US"/>
              <a:t>Risk in female &gt; male for CP alone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Familial Risk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800"/>
              <a:t>One parent has a cleft lip or cleft lip/palate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Risk to first child is approximately 4-5%</a:t>
            </a:r>
          </a:p>
          <a:p>
            <a:pPr lvl="1">
              <a:lnSpc>
                <a:spcPct val="90000"/>
              </a:lnSpc>
            </a:pPr>
            <a:r>
              <a:rPr lang="en-US" sz="2400"/>
              <a:t>Risk for second child if first child has a cleft is approximately 20%</a:t>
            </a:r>
          </a:p>
          <a:p>
            <a:pPr>
              <a:lnSpc>
                <a:spcPct val="90000"/>
              </a:lnSpc>
            </a:pPr>
            <a:r>
              <a:rPr lang="en-US" sz="2800"/>
              <a:t>If the parent has a bilateral cleft, the risk is higher than if they have a unilateral cleft</a:t>
            </a:r>
          </a:p>
          <a:p>
            <a:pPr>
              <a:lnSpc>
                <a:spcPct val="90000"/>
              </a:lnSpc>
            </a:pPr>
            <a:r>
              <a:rPr lang="en-US" sz="2800"/>
              <a:t>If the parent has a cleft palate only, the risk is approximately 7%</a:t>
            </a:r>
          </a:p>
          <a:p>
            <a:pPr>
              <a:lnSpc>
                <a:spcPct val="90000"/>
              </a:lnSpc>
            </a:pPr>
            <a:r>
              <a:rPr lang="en-US" sz="2800"/>
              <a:t>Sibling has a cleft – risk is approximately 4%</a:t>
            </a:r>
          </a:p>
          <a:p>
            <a:pPr>
              <a:lnSpc>
                <a:spcPct val="90000"/>
              </a:lnSpc>
            </a:pPr>
            <a:r>
              <a:rPr lang="en-US" sz="2800"/>
              <a:t>Second or third degree relative has a cleft – risk is &lt;1%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Classification of Cleft Lip Defects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2743200"/>
            <a:ext cx="4035425" cy="4530725"/>
          </a:xfrm>
        </p:spPr>
        <p:txBody>
          <a:bodyPr/>
          <a:lstStyle/>
          <a:p>
            <a:r>
              <a:rPr lang="en-US" sz="2800"/>
              <a:t>Formes frustes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Classification of Cleft Lip Defects</a:t>
            </a:r>
          </a:p>
        </p:txBody>
      </p:sp>
      <p:sp>
        <p:nvSpPr>
          <p:cNvPr id="21509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304800" y="2514600"/>
            <a:ext cx="4035425" cy="4530725"/>
          </a:xfrm>
        </p:spPr>
        <p:txBody>
          <a:bodyPr/>
          <a:lstStyle/>
          <a:p>
            <a:r>
              <a:rPr lang="en-US" sz="2800"/>
              <a:t>Incomplete cleft lip</a:t>
            </a:r>
          </a:p>
          <a:p>
            <a:pPr lvl="1"/>
            <a:r>
              <a:rPr lang="en-US" sz="2400"/>
              <a:t>Unilateral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208</TotalTime>
  <Words>410</Words>
  <Application>Microsoft Macintosh PowerPoint</Application>
  <PresentationFormat>On-screen Show (4:3)</PresentationFormat>
  <Paragraphs>103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Metro</vt:lpstr>
      <vt:lpstr>Cleft Lip and Palate:  An Overview</vt:lpstr>
      <vt:lpstr>Multidisciplinary Approach to Cleft Lip and Palate Care – Team Members</vt:lpstr>
      <vt:lpstr>Introduction</vt:lpstr>
      <vt:lpstr>Anatomical Disturbances with Cleft Palate</vt:lpstr>
      <vt:lpstr>Incidence</vt:lpstr>
      <vt:lpstr>Genetics</vt:lpstr>
      <vt:lpstr>Familial Risk</vt:lpstr>
      <vt:lpstr>Classification of Cleft Lip Defects</vt:lpstr>
      <vt:lpstr>Classification of Cleft Lip Defects</vt:lpstr>
      <vt:lpstr>Classification of Cleft Lip Defects</vt:lpstr>
      <vt:lpstr>Classification of Cleft Lip Defects</vt:lpstr>
      <vt:lpstr>Classification of Cleft Lip Defects</vt:lpstr>
      <vt:lpstr>Classification of Cleft Palate Defects</vt:lpstr>
      <vt:lpstr>Classification of Cleft Palate Defects</vt:lpstr>
      <vt:lpstr>Classification of Cleft Palate Defects</vt:lpstr>
      <vt:lpstr>Classification of Cleft Palate Defects</vt:lpstr>
      <vt:lpstr>Classification of Cleft Palate Defects</vt:lpstr>
      <vt:lpstr>Airway Problems</vt:lpstr>
      <vt:lpstr>Feeding Problems</vt:lpstr>
      <vt:lpstr>Ear Problems</vt:lpstr>
      <vt:lpstr>Speech Problems</vt:lpstr>
    </vt:vector>
  </TitlesOfParts>
  <Company>National University of Singapore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Cleft Lip and Palate: An Overview</dc:title>
  <dc:creator>NUS</dc:creator>
  <cp:lastModifiedBy>BRETT UEECK</cp:lastModifiedBy>
  <cp:revision>8</cp:revision>
  <dcterms:created xsi:type="dcterms:W3CDTF">2003-10-21T04:01:11Z</dcterms:created>
  <dcterms:modified xsi:type="dcterms:W3CDTF">2013-02-16T23:54:20Z</dcterms:modified>
</cp:coreProperties>
</file>